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55"/>
  </p:notesMasterIdLst>
  <p:sldIdLst>
    <p:sldId id="346" r:id="rId3"/>
    <p:sldId id="374" r:id="rId4"/>
    <p:sldId id="353" r:id="rId5"/>
    <p:sldId id="398" r:id="rId6"/>
    <p:sldId id="393" r:id="rId7"/>
    <p:sldId id="375" r:id="rId8"/>
    <p:sldId id="357" r:id="rId9"/>
    <p:sldId id="358" r:id="rId10"/>
    <p:sldId id="454" r:id="rId11"/>
    <p:sldId id="455" r:id="rId12"/>
    <p:sldId id="419" r:id="rId13"/>
    <p:sldId id="405" r:id="rId14"/>
    <p:sldId id="365" r:id="rId15"/>
    <p:sldId id="403" r:id="rId16"/>
    <p:sldId id="366" r:id="rId17"/>
    <p:sldId id="368" r:id="rId18"/>
    <p:sldId id="369" r:id="rId19"/>
    <p:sldId id="370" r:id="rId20"/>
    <p:sldId id="428" r:id="rId21"/>
    <p:sldId id="429" r:id="rId22"/>
    <p:sldId id="453" r:id="rId23"/>
    <p:sldId id="430" r:id="rId24"/>
    <p:sldId id="431" r:id="rId25"/>
    <p:sldId id="383" r:id="rId26"/>
    <p:sldId id="432" r:id="rId27"/>
    <p:sldId id="433" r:id="rId28"/>
    <p:sldId id="448" r:id="rId29"/>
    <p:sldId id="451" r:id="rId30"/>
    <p:sldId id="371" r:id="rId31"/>
    <p:sldId id="372" r:id="rId32"/>
    <p:sldId id="373" r:id="rId33"/>
    <p:sldId id="356" r:id="rId34"/>
    <p:sldId id="450" r:id="rId35"/>
    <p:sldId id="411" r:id="rId36"/>
    <p:sldId id="457" r:id="rId37"/>
    <p:sldId id="436" r:id="rId38"/>
    <p:sldId id="443" r:id="rId39"/>
    <p:sldId id="444" r:id="rId40"/>
    <p:sldId id="445" r:id="rId41"/>
    <p:sldId id="446" r:id="rId42"/>
    <p:sldId id="447" r:id="rId43"/>
    <p:sldId id="414" r:id="rId44"/>
    <p:sldId id="415" r:id="rId45"/>
    <p:sldId id="416" r:id="rId46"/>
    <p:sldId id="417" r:id="rId47"/>
    <p:sldId id="418" r:id="rId48"/>
    <p:sldId id="388" r:id="rId49"/>
    <p:sldId id="461" r:id="rId50"/>
    <p:sldId id="460" r:id="rId51"/>
    <p:sldId id="459" r:id="rId52"/>
    <p:sldId id="458" r:id="rId53"/>
    <p:sldId id="456"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BEE2CA-4EED-4AA0-8070-447A2BC9D753}">
          <p14:sldIdLst>
            <p14:sldId id="346"/>
            <p14:sldId id="374"/>
            <p14:sldId id="353"/>
            <p14:sldId id="398"/>
            <p14:sldId id="393"/>
            <p14:sldId id="375"/>
            <p14:sldId id="357"/>
            <p14:sldId id="358"/>
            <p14:sldId id="454"/>
            <p14:sldId id="455"/>
            <p14:sldId id="419"/>
            <p14:sldId id="405"/>
            <p14:sldId id="365"/>
            <p14:sldId id="403"/>
            <p14:sldId id="366"/>
            <p14:sldId id="368"/>
            <p14:sldId id="369"/>
            <p14:sldId id="370"/>
            <p14:sldId id="428"/>
            <p14:sldId id="429"/>
            <p14:sldId id="453"/>
            <p14:sldId id="430"/>
            <p14:sldId id="431"/>
            <p14:sldId id="383"/>
            <p14:sldId id="432"/>
            <p14:sldId id="433"/>
            <p14:sldId id="448"/>
            <p14:sldId id="451"/>
            <p14:sldId id="371"/>
            <p14:sldId id="372"/>
            <p14:sldId id="373"/>
            <p14:sldId id="356"/>
            <p14:sldId id="450"/>
            <p14:sldId id="411"/>
            <p14:sldId id="457"/>
            <p14:sldId id="436"/>
            <p14:sldId id="443"/>
            <p14:sldId id="444"/>
            <p14:sldId id="445"/>
            <p14:sldId id="446"/>
            <p14:sldId id="447"/>
            <p14:sldId id="414"/>
            <p14:sldId id="415"/>
            <p14:sldId id="416"/>
            <p14:sldId id="417"/>
            <p14:sldId id="418"/>
            <p14:sldId id="388"/>
            <p14:sldId id="461"/>
            <p14:sldId id="460"/>
            <p14:sldId id="459"/>
            <p14:sldId id="458"/>
          </p14:sldIdLst>
        </p14:section>
        <p14:section name="Untitled Section" id="{13A15954-EA90-4ACF-8291-BDB1377D2DE4}">
          <p14:sldIdLst>
            <p14:sldId id="4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F2"/>
    <a:srgbClr val="5D2884"/>
    <a:srgbClr val="007DDA"/>
    <a:srgbClr val="0077D0"/>
    <a:srgbClr val="421C5E"/>
    <a:srgbClr val="4A206A"/>
    <a:srgbClr val="FFC409"/>
    <a:srgbClr val="FFE389"/>
    <a:srgbClr val="D2A000"/>
    <a:srgbClr val="B3D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6" autoAdjust="0"/>
    <p:restoredTop sz="96370" autoAdjust="0"/>
  </p:normalViewPr>
  <p:slideViewPr>
    <p:cSldViewPr snapToGrid="0">
      <p:cViewPr varScale="1">
        <p:scale>
          <a:sx n="82" d="100"/>
          <a:sy n="82" d="100"/>
        </p:scale>
        <p:origin x="61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F5AB4-4073-4A6F-BCB3-149CEC1BF9A9}" type="doc">
      <dgm:prSet loTypeId="urn:microsoft.com/office/officeart/2005/8/layout/hList1" loCatId="list" qsTypeId="urn:microsoft.com/office/officeart/2005/8/quickstyle/3d3" qsCatId="3D" csTypeId="urn:microsoft.com/office/officeart/2005/8/colors/colorful5" csCatId="colorful" phldr="1"/>
      <dgm:spPr/>
      <dgm:t>
        <a:bodyPr/>
        <a:lstStyle/>
        <a:p>
          <a:endParaRPr lang="en-US"/>
        </a:p>
      </dgm:t>
    </dgm:pt>
    <dgm:pt modelId="{79A42BA3-550C-4D34-AC4A-EC13A0B81DCF}">
      <dgm:prSet phldrT="[Text]" custT="1"/>
      <dgm:spPr>
        <a:solidFill>
          <a:srgbClr val="381599"/>
        </a:solidFill>
      </dgm:spPr>
      <dgm:t>
        <a:bodyPr/>
        <a:lstStyle/>
        <a:p>
          <a:r>
            <a:rPr lang="en-US" sz="1100" dirty="0"/>
            <a:t>SaaS (Software as a Service)</a:t>
          </a:r>
        </a:p>
      </dgm:t>
    </dgm:pt>
    <dgm:pt modelId="{F2C34785-BC4C-44CF-A2F6-CDF740173CB9}" type="parTrans" cxnId="{CD884D5A-5E7A-4E02-A307-F3F656E01FD0}">
      <dgm:prSet/>
      <dgm:spPr/>
      <dgm:t>
        <a:bodyPr/>
        <a:lstStyle/>
        <a:p>
          <a:endParaRPr lang="en-US" sz="1100"/>
        </a:p>
      </dgm:t>
    </dgm:pt>
    <dgm:pt modelId="{2B5DD718-B5CB-48AE-A7AF-24366208D3F4}" type="sibTrans" cxnId="{CD884D5A-5E7A-4E02-A307-F3F656E01FD0}">
      <dgm:prSet/>
      <dgm:spPr/>
      <dgm:t>
        <a:bodyPr/>
        <a:lstStyle/>
        <a:p>
          <a:endParaRPr lang="en-US" sz="1100"/>
        </a:p>
      </dgm:t>
    </dgm:pt>
    <dgm:pt modelId="{12AF1F0D-9E39-4363-AE68-34468FEB6D06}">
      <dgm:prSet phldrT="[Text]" custT="1"/>
      <dgm:spPr/>
      <dgm:t>
        <a:bodyPr/>
        <a:lstStyle/>
        <a:p>
          <a:r>
            <a:rPr lang="en-US" sz="1100" dirty="0"/>
            <a:t>Provider operates and secures the infrastructure, host operating system, and application layers. Data is secured at datacenters and in transit between provider and ACE. ACE control access and secure data and identities, including configuring the set of application controls available in the cloud service.</a:t>
          </a:r>
        </a:p>
      </dgm:t>
    </dgm:pt>
    <dgm:pt modelId="{59FB2CF2-3F1D-4C64-B9B2-A31F5F3D30EB}" type="parTrans" cxnId="{02980E63-72F8-4BF6-83EC-95BA8A8732A8}">
      <dgm:prSet/>
      <dgm:spPr/>
      <dgm:t>
        <a:bodyPr/>
        <a:lstStyle/>
        <a:p>
          <a:endParaRPr lang="en-US" sz="1100"/>
        </a:p>
      </dgm:t>
    </dgm:pt>
    <dgm:pt modelId="{B957EBD3-F25D-43DC-A89B-60DAD7501F19}" type="sibTrans" cxnId="{02980E63-72F8-4BF6-83EC-95BA8A8732A8}">
      <dgm:prSet/>
      <dgm:spPr/>
      <dgm:t>
        <a:bodyPr/>
        <a:lstStyle/>
        <a:p>
          <a:endParaRPr lang="en-US" sz="1100"/>
        </a:p>
      </dgm:t>
    </dgm:pt>
    <dgm:pt modelId="{118EAA24-76D4-4D7A-9F29-8459DBE9277B}">
      <dgm:prSet phldrT="[Text]" custT="1"/>
      <dgm:spPr>
        <a:solidFill>
          <a:srgbClr val="002060"/>
        </a:solidFill>
      </dgm:spPr>
      <dgm:t>
        <a:bodyPr/>
        <a:lstStyle/>
        <a:p>
          <a:r>
            <a:rPr lang="en-US" sz="1100" dirty="0"/>
            <a:t>PaaS (Platform as a Service)</a:t>
          </a:r>
        </a:p>
      </dgm:t>
    </dgm:pt>
    <dgm:pt modelId="{D9DA871F-8AE2-43DA-B4BB-F63979915A71}" type="parTrans" cxnId="{17BA7FD7-B103-4898-B61A-52F08C0DACF8}">
      <dgm:prSet/>
      <dgm:spPr/>
      <dgm:t>
        <a:bodyPr/>
        <a:lstStyle/>
        <a:p>
          <a:endParaRPr lang="en-US" sz="1100"/>
        </a:p>
      </dgm:t>
    </dgm:pt>
    <dgm:pt modelId="{E7043247-2E51-4546-8A57-8DA317A9608E}" type="sibTrans" cxnId="{17BA7FD7-B103-4898-B61A-52F08C0DACF8}">
      <dgm:prSet/>
      <dgm:spPr/>
      <dgm:t>
        <a:bodyPr/>
        <a:lstStyle/>
        <a:p>
          <a:endParaRPr lang="en-US" sz="1100"/>
        </a:p>
      </dgm:t>
    </dgm:pt>
    <dgm:pt modelId="{BA6F3BDF-C9F0-419A-8D2E-4665AD293990}">
      <dgm:prSet phldrT="[Text]" custT="1"/>
      <dgm:spPr/>
      <dgm:t>
        <a:bodyPr/>
        <a:lstStyle/>
        <a:p>
          <a:r>
            <a:rPr lang="en-US" sz="1100" dirty="0"/>
            <a:t>Provider operates and secures the infrastructure and host operating system layers. ACE control access and secure its data, identities, and applications, including applying any infrastructure controls available from the cloud service. ACE control all application code and configurations.</a:t>
          </a:r>
        </a:p>
      </dgm:t>
    </dgm:pt>
    <dgm:pt modelId="{34A32ACE-C5D6-415A-95BF-A4609CA4DD6B}" type="parTrans" cxnId="{6E309AAE-623E-4027-83EF-DE98DE8E8376}">
      <dgm:prSet/>
      <dgm:spPr/>
      <dgm:t>
        <a:bodyPr/>
        <a:lstStyle/>
        <a:p>
          <a:endParaRPr lang="en-US" sz="1100"/>
        </a:p>
      </dgm:t>
    </dgm:pt>
    <dgm:pt modelId="{A10CBF1D-6603-49DE-B4A0-B24342BD187B}" type="sibTrans" cxnId="{6E309AAE-623E-4027-83EF-DE98DE8E8376}">
      <dgm:prSet/>
      <dgm:spPr/>
      <dgm:t>
        <a:bodyPr/>
        <a:lstStyle/>
        <a:p>
          <a:endParaRPr lang="en-US" sz="1100"/>
        </a:p>
      </dgm:t>
    </dgm:pt>
    <dgm:pt modelId="{AEC74976-3506-44AE-9207-6697C5F0F5A7}">
      <dgm:prSet phldrT="[Text]" custT="1"/>
      <dgm:spPr>
        <a:solidFill>
          <a:schemeClr val="accent5">
            <a:lumMod val="75000"/>
          </a:schemeClr>
        </a:solidFill>
      </dgm:spPr>
      <dgm:t>
        <a:bodyPr/>
        <a:lstStyle/>
        <a:p>
          <a:r>
            <a:rPr lang="en-US" sz="1100" dirty="0"/>
            <a:t>IaaS (Infrastructure as a Service)</a:t>
          </a:r>
        </a:p>
      </dgm:t>
    </dgm:pt>
    <dgm:pt modelId="{7A8EB043-6903-4176-838B-E9EE7CB22281}" type="parTrans" cxnId="{ED93F195-FF00-43F8-9C27-992B7CBFAC9E}">
      <dgm:prSet/>
      <dgm:spPr/>
      <dgm:t>
        <a:bodyPr/>
        <a:lstStyle/>
        <a:p>
          <a:endParaRPr lang="en-US" sz="1100"/>
        </a:p>
      </dgm:t>
    </dgm:pt>
    <dgm:pt modelId="{5EE2A5EE-7ED8-4462-955E-78621541015E}" type="sibTrans" cxnId="{ED93F195-FF00-43F8-9C27-992B7CBFAC9E}">
      <dgm:prSet/>
      <dgm:spPr/>
      <dgm:t>
        <a:bodyPr/>
        <a:lstStyle/>
        <a:p>
          <a:endParaRPr lang="en-US" sz="1100"/>
        </a:p>
      </dgm:t>
    </dgm:pt>
    <dgm:pt modelId="{3230024D-FC04-4CB6-ABC0-095C3CEDB90D}">
      <dgm:prSet phldrT="[Text]" custT="1"/>
      <dgm:spPr/>
      <dgm:t>
        <a:bodyPr/>
        <a:lstStyle/>
        <a:p>
          <a:r>
            <a:rPr lang="en-US" sz="1100" dirty="0"/>
            <a:t>Provider operates and secures the base infrastructure and host operating system layers. ACE control access and secure data, identities, applications, virtualized operating systems, and any infrastructure controls available from the cloud service.</a:t>
          </a:r>
        </a:p>
      </dgm:t>
    </dgm:pt>
    <dgm:pt modelId="{4FA26EBF-84D5-46D0-A988-8A3BA935412D}" type="parTrans" cxnId="{5B0C09E7-86B6-43E1-A86C-11C2D0E65B52}">
      <dgm:prSet/>
      <dgm:spPr/>
      <dgm:t>
        <a:bodyPr/>
        <a:lstStyle/>
        <a:p>
          <a:endParaRPr lang="en-US" sz="1100"/>
        </a:p>
      </dgm:t>
    </dgm:pt>
    <dgm:pt modelId="{B3F08059-1218-4F08-86CF-5D9988483324}" type="sibTrans" cxnId="{5B0C09E7-86B6-43E1-A86C-11C2D0E65B52}">
      <dgm:prSet/>
      <dgm:spPr/>
      <dgm:t>
        <a:bodyPr/>
        <a:lstStyle/>
        <a:p>
          <a:endParaRPr lang="en-US" sz="1100"/>
        </a:p>
      </dgm:t>
    </dgm:pt>
    <dgm:pt modelId="{B13DCFDC-E30C-465C-8003-295D6A889AC4}">
      <dgm:prSet phldrT="[Text]" custT="1"/>
      <dgm:spPr>
        <a:solidFill>
          <a:srgbClr val="920000"/>
        </a:solidFill>
      </dgm:spPr>
      <dgm:t>
        <a:bodyPr/>
        <a:lstStyle/>
        <a:p>
          <a:r>
            <a:rPr lang="en-US" sz="1100" dirty="0"/>
            <a:t>Private cloud</a:t>
          </a:r>
        </a:p>
      </dgm:t>
    </dgm:pt>
    <dgm:pt modelId="{3E8D5927-88B5-4A5A-99AF-4E6FD1ABCEC8}" type="parTrans" cxnId="{E08493EE-9197-4B3B-9755-7531A03CCCE6}">
      <dgm:prSet/>
      <dgm:spPr/>
      <dgm:t>
        <a:bodyPr/>
        <a:lstStyle/>
        <a:p>
          <a:endParaRPr lang="en-US" sz="1100"/>
        </a:p>
      </dgm:t>
    </dgm:pt>
    <dgm:pt modelId="{ECBCB408-9C4F-4458-89A8-F7357B175B76}" type="sibTrans" cxnId="{E08493EE-9197-4B3B-9755-7531A03CCCE6}">
      <dgm:prSet/>
      <dgm:spPr/>
      <dgm:t>
        <a:bodyPr/>
        <a:lstStyle/>
        <a:p>
          <a:endParaRPr lang="en-US" sz="1100"/>
        </a:p>
      </dgm:t>
    </dgm:pt>
    <dgm:pt modelId="{3F0C6E36-DA95-416F-8FF3-0D8769C0E7A8}">
      <dgm:prSet phldrT="[Text]" custT="1"/>
      <dgm:spPr/>
      <dgm:t>
        <a:bodyPr/>
        <a:lstStyle/>
        <a:p>
          <a:r>
            <a:rPr lang="en-US" sz="1100" dirty="0"/>
            <a:t>Private clouds are single tenant solutions that are owned, operated, and secured by ACE. Private clouds differ from traditional on-premises infrastructure in that they follow cloud principles to provide cloud availability and flexibility.</a:t>
          </a:r>
        </a:p>
      </dgm:t>
    </dgm:pt>
    <dgm:pt modelId="{BF0E1A2F-8A54-4C6E-864A-1E56B9053FFE}" type="parTrans" cxnId="{812B80C8-D1F9-412F-9034-E0157FA0D0FA}">
      <dgm:prSet/>
      <dgm:spPr/>
      <dgm:t>
        <a:bodyPr/>
        <a:lstStyle/>
        <a:p>
          <a:endParaRPr lang="en-US" sz="1100"/>
        </a:p>
      </dgm:t>
    </dgm:pt>
    <dgm:pt modelId="{1B0B2E4E-0C2F-483E-AF80-DFED5DC6A0B9}" type="sibTrans" cxnId="{812B80C8-D1F9-412F-9034-E0157FA0D0FA}">
      <dgm:prSet/>
      <dgm:spPr/>
      <dgm:t>
        <a:bodyPr/>
        <a:lstStyle/>
        <a:p>
          <a:endParaRPr lang="en-US" sz="1100"/>
        </a:p>
      </dgm:t>
    </dgm:pt>
    <dgm:pt modelId="{4C6043F2-D887-4C25-925D-EF32326BAAEE}" type="pres">
      <dgm:prSet presAssocID="{365F5AB4-4073-4A6F-BCB3-149CEC1BF9A9}" presName="Name0" presStyleCnt="0">
        <dgm:presLayoutVars>
          <dgm:dir/>
          <dgm:animLvl val="lvl"/>
          <dgm:resizeHandles val="exact"/>
        </dgm:presLayoutVars>
      </dgm:prSet>
      <dgm:spPr/>
    </dgm:pt>
    <dgm:pt modelId="{F4EE5791-25B1-418A-B6A5-25D481B0127A}" type="pres">
      <dgm:prSet presAssocID="{79A42BA3-550C-4D34-AC4A-EC13A0B81DCF}" presName="composite" presStyleCnt="0"/>
      <dgm:spPr/>
    </dgm:pt>
    <dgm:pt modelId="{69C4126E-05A1-479F-B644-944FC92848D1}" type="pres">
      <dgm:prSet presAssocID="{79A42BA3-550C-4D34-AC4A-EC13A0B81DCF}" presName="parTx" presStyleLbl="alignNode1" presStyleIdx="0" presStyleCnt="4">
        <dgm:presLayoutVars>
          <dgm:chMax val="0"/>
          <dgm:chPref val="0"/>
          <dgm:bulletEnabled val="1"/>
        </dgm:presLayoutVars>
      </dgm:prSet>
      <dgm:spPr/>
    </dgm:pt>
    <dgm:pt modelId="{D925291D-B296-40AC-B95F-D209C4F63808}" type="pres">
      <dgm:prSet presAssocID="{79A42BA3-550C-4D34-AC4A-EC13A0B81DCF}" presName="desTx" presStyleLbl="alignAccFollowNode1" presStyleIdx="0" presStyleCnt="4">
        <dgm:presLayoutVars>
          <dgm:bulletEnabled val="1"/>
        </dgm:presLayoutVars>
      </dgm:prSet>
      <dgm:spPr/>
    </dgm:pt>
    <dgm:pt modelId="{1E1DA6B9-F88B-46EB-9D4E-17AD4C399723}" type="pres">
      <dgm:prSet presAssocID="{2B5DD718-B5CB-48AE-A7AF-24366208D3F4}" presName="space" presStyleCnt="0"/>
      <dgm:spPr/>
    </dgm:pt>
    <dgm:pt modelId="{B0FB8C33-5BD8-41EF-885B-33A733828711}" type="pres">
      <dgm:prSet presAssocID="{118EAA24-76D4-4D7A-9F29-8459DBE9277B}" presName="composite" presStyleCnt="0"/>
      <dgm:spPr/>
    </dgm:pt>
    <dgm:pt modelId="{40A0BA47-6E80-4D1A-A27A-5CBA30794064}" type="pres">
      <dgm:prSet presAssocID="{118EAA24-76D4-4D7A-9F29-8459DBE9277B}" presName="parTx" presStyleLbl="alignNode1" presStyleIdx="1" presStyleCnt="4">
        <dgm:presLayoutVars>
          <dgm:chMax val="0"/>
          <dgm:chPref val="0"/>
          <dgm:bulletEnabled val="1"/>
        </dgm:presLayoutVars>
      </dgm:prSet>
      <dgm:spPr/>
    </dgm:pt>
    <dgm:pt modelId="{90BAA8A0-4E2C-4D97-B0B1-32DB508E9982}" type="pres">
      <dgm:prSet presAssocID="{118EAA24-76D4-4D7A-9F29-8459DBE9277B}" presName="desTx" presStyleLbl="alignAccFollowNode1" presStyleIdx="1" presStyleCnt="4">
        <dgm:presLayoutVars>
          <dgm:bulletEnabled val="1"/>
        </dgm:presLayoutVars>
      </dgm:prSet>
      <dgm:spPr/>
    </dgm:pt>
    <dgm:pt modelId="{CEDF7588-9C27-41AE-B39F-60F75488FDF8}" type="pres">
      <dgm:prSet presAssocID="{E7043247-2E51-4546-8A57-8DA317A9608E}" presName="space" presStyleCnt="0"/>
      <dgm:spPr/>
    </dgm:pt>
    <dgm:pt modelId="{E80C1984-8B73-4E04-BC7A-AF25979AFDEB}" type="pres">
      <dgm:prSet presAssocID="{AEC74976-3506-44AE-9207-6697C5F0F5A7}" presName="composite" presStyleCnt="0"/>
      <dgm:spPr/>
    </dgm:pt>
    <dgm:pt modelId="{BB815ABC-79FE-4A58-82CB-BE09614C31BB}" type="pres">
      <dgm:prSet presAssocID="{AEC74976-3506-44AE-9207-6697C5F0F5A7}" presName="parTx" presStyleLbl="alignNode1" presStyleIdx="2" presStyleCnt="4" custScaleX="102113" custLinFactNeighborX="-1299">
        <dgm:presLayoutVars>
          <dgm:chMax val="0"/>
          <dgm:chPref val="0"/>
          <dgm:bulletEnabled val="1"/>
        </dgm:presLayoutVars>
      </dgm:prSet>
      <dgm:spPr/>
    </dgm:pt>
    <dgm:pt modelId="{D744FDC7-22DB-493E-80B7-AA3EBE1277C4}" type="pres">
      <dgm:prSet presAssocID="{AEC74976-3506-44AE-9207-6697C5F0F5A7}" presName="desTx" presStyleLbl="alignAccFollowNode1" presStyleIdx="2" presStyleCnt="4" custLinFactNeighborX="-1525" custLinFactNeighborY="-1791">
        <dgm:presLayoutVars>
          <dgm:bulletEnabled val="1"/>
        </dgm:presLayoutVars>
      </dgm:prSet>
      <dgm:spPr/>
    </dgm:pt>
    <dgm:pt modelId="{AE10B65B-0D06-4776-A734-9C38D321B6F1}" type="pres">
      <dgm:prSet presAssocID="{5EE2A5EE-7ED8-4462-955E-78621541015E}" presName="space" presStyleCnt="0"/>
      <dgm:spPr/>
    </dgm:pt>
    <dgm:pt modelId="{FBAC0180-681C-427C-89BC-59078476FD9D}" type="pres">
      <dgm:prSet presAssocID="{B13DCFDC-E30C-465C-8003-295D6A889AC4}" presName="composite" presStyleCnt="0"/>
      <dgm:spPr/>
    </dgm:pt>
    <dgm:pt modelId="{AE0BC070-3DBF-4006-A412-68051FD157FA}" type="pres">
      <dgm:prSet presAssocID="{B13DCFDC-E30C-465C-8003-295D6A889AC4}" presName="parTx" presStyleLbl="alignNode1" presStyleIdx="3" presStyleCnt="4">
        <dgm:presLayoutVars>
          <dgm:chMax val="0"/>
          <dgm:chPref val="0"/>
          <dgm:bulletEnabled val="1"/>
        </dgm:presLayoutVars>
      </dgm:prSet>
      <dgm:spPr/>
    </dgm:pt>
    <dgm:pt modelId="{EE5248C7-32EE-4D8B-A753-7572909930BD}" type="pres">
      <dgm:prSet presAssocID="{B13DCFDC-E30C-465C-8003-295D6A889AC4}" presName="desTx" presStyleLbl="alignAccFollowNode1" presStyleIdx="3" presStyleCnt="4">
        <dgm:presLayoutVars>
          <dgm:bulletEnabled val="1"/>
        </dgm:presLayoutVars>
      </dgm:prSet>
      <dgm:spPr/>
    </dgm:pt>
  </dgm:ptLst>
  <dgm:cxnLst>
    <dgm:cxn modelId="{0CE7D910-E604-4375-B90D-58021990557E}" type="presOf" srcId="{BA6F3BDF-C9F0-419A-8D2E-4665AD293990}" destId="{90BAA8A0-4E2C-4D97-B0B1-32DB508E9982}" srcOrd="0" destOrd="0" presId="urn:microsoft.com/office/officeart/2005/8/layout/hList1"/>
    <dgm:cxn modelId="{2C6BB25D-13D1-452C-AD7A-1B469AAB74DE}" type="presOf" srcId="{118EAA24-76D4-4D7A-9F29-8459DBE9277B}" destId="{40A0BA47-6E80-4D1A-A27A-5CBA30794064}" srcOrd="0" destOrd="0" presId="urn:microsoft.com/office/officeart/2005/8/layout/hList1"/>
    <dgm:cxn modelId="{6D7C0F5E-8DB8-454A-A947-408DCC4443CC}" type="presOf" srcId="{AEC74976-3506-44AE-9207-6697C5F0F5A7}" destId="{BB815ABC-79FE-4A58-82CB-BE09614C31BB}" srcOrd="0" destOrd="0" presId="urn:microsoft.com/office/officeart/2005/8/layout/hList1"/>
    <dgm:cxn modelId="{02980E63-72F8-4BF6-83EC-95BA8A8732A8}" srcId="{79A42BA3-550C-4D34-AC4A-EC13A0B81DCF}" destId="{12AF1F0D-9E39-4363-AE68-34468FEB6D06}" srcOrd="0" destOrd="0" parTransId="{59FB2CF2-3F1D-4C64-B9B2-A31F5F3D30EB}" sibTransId="{B957EBD3-F25D-43DC-A89B-60DAD7501F19}"/>
    <dgm:cxn modelId="{C5860246-A34F-4ACF-9F4A-4E7DDF30BA66}" type="presOf" srcId="{3F0C6E36-DA95-416F-8FF3-0D8769C0E7A8}" destId="{EE5248C7-32EE-4D8B-A753-7572909930BD}" srcOrd="0" destOrd="0" presId="urn:microsoft.com/office/officeart/2005/8/layout/hList1"/>
    <dgm:cxn modelId="{A07D034C-C635-4445-8A4E-257B6A9118D8}" type="presOf" srcId="{3230024D-FC04-4CB6-ABC0-095C3CEDB90D}" destId="{D744FDC7-22DB-493E-80B7-AA3EBE1277C4}" srcOrd="0" destOrd="0" presId="urn:microsoft.com/office/officeart/2005/8/layout/hList1"/>
    <dgm:cxn modelId="{CD884D5A-5E7A-4E02-A307-F3F656E01FD0}" srcId="{365F5AB4-4073-4A6F-BCB3-149CEC1BF9A9}" destId="{79A42BA3-550C-4D34-AC4A-EC13A0B81DCF}" srcOrd="0" destOrd="0" parTransId="{F2C34785-BC4C-44CF-A2F6-CDF740173CB9}" sibTransId="{2B5DD718-B5CB-48AE-A7AF-24366208D3F4}"/>
    <dgm:cxn modelId="{ED93F195-FF00-43F8-9C27-992B7CBFAC9E}" srcId="{365F5AB4-4073-4A6F-BCB3-149CEC1BF9A9}" destId="{AEC74976-3506-44AE-9207-6697C5F0F5A7}" srcOrd="2" destOrd="0" parTransId="{7A8EB043-6903-4176-838B-E9EE7CB22281}" sibTransId="{5EE2A5EE-7ED8-4462-955E-78621541015E}"/>
    <dgm:cxn modelId="{CC610698-F69C-4149-919D-48464765624F}" type="presOf" srcId="{B13DCFDC-E30C-465C-8003-295D6A889AC4}" destId="{AE0BC070-3DBF-4006-A412-68051FD157FA}" srcOrd="0" destOrd="0" presId="urn:microsoft.com/office/officeart/2005/8/layout/hList1"/>
    <dgm:cxn modelId="{A9CDA4AB-E42E-47B2-9543-6CEE5D7E3D0F}" type="presOf" srcId="{12AF1F0D-9E39-4363-AE68-34468FEB6D06}" destId="{D925291D-B296-40AC-B95F-D209C4F63808}" srcOrd="0" destOrd="0" presId="urn:microsoft.com/office/officeart/2005/8/layout/hList1"/>
    <dgm:cxn modelId="{6E309AAE-623E-4027-83EF-DE98DE8E8376}" srcId="{118EAA24-76D4-4D7A-9F29-8459DBE9277B}" destId="{BA6F3BDF-C9F0-419A-8D2E-4665AD293990}" srcOrd="0" destOrd="0" parTransId="{34A32ACE-C5D6-415A-95BF-A4609CA4DD6B}" sibTransId="{A10CBF1D-6603-49DE-B4A0-B24342BD187B}"/>
    <dgm:cxn modelId="{630D1BB0-3760-4C7B-8FAE-F48A8ED3E565}" type="presOf" srcId="{365F5AB4-4073-4A6F-BCB3-149CEC1BF9A9}" destId="{4C6043F2-D887-4C25-925D-EF32326BAAEE}" srcOrd="0" destOrd="0" presId="urn:microsoft.com/office/officeart/2005/8/layout/hList1"/>
    <dgm:cxn modelId="{812B80C8-D1F9-412F-9034-E0157FA0D0FA}" srcId="{B13DCFDC-E30C-465C-8003-295D6A889AC4}" destId="{3F0C6E36-DA95-416F-8FF3-0D8769C0E7A8}" srcOrd="0" destOrd="0" parTransId="{BF0E1A2F-8A54-4C6E-864A-1E56B9053FFE}" sibTransId="{1B0B2E4E-0C2F-483E-AF80-DFED5DC6A0B9}"/>
    <dgm:cxn modelId="{17BA7FD7-B103-4898-B61A-52F08C0DACF8}" srcId="{365F5AB4-4073-4A6F-BCB3-149CEC1BF9A9}" destId="{118EAA24-76D4-4D7A-9F29-8459DBE9277B}" srcOrd="1" destOrd="0" parTransId="{D9DA871F-8AE2-43DA-B4BB-F63979915A71}" sibTransId="{E7043247-2E51-4546-8A57-8DA317A9608E}"/>
    <dgm:cxn modelId="{E52F24DA-A37D-42AA-9B33-15CA246BDBFE}" type="presOf" srcId="{79A42BA3-550C-4D34-AC4A-EC13A0B81DCF}" destId="{69C4126E-05A1-479F-B644-944FC92848D1}" srcOrd="0" destOrd="0" presId="urn:microsoft.com/office/officeart/2005/8/layout/hList1"/>
    <dgm:cxn modelId="{5B0C09E7-86B6-43E1-A86C-11C2D0E65B52}" srcId="{AEC74976-3506-44AE-9207-6697C5F0F5A7}" destId="{3230024D-FC04-4CB6-ABC0-095C3CEDB90D}" srcOrd="0" destOrd="0" parTransId="{4FA26EBF-84D5-46D0-A988-8A3BA935412D}" sibTransId="{B3F08059-1218-4F08-86CF-5D9988483324}"/>
    <dgm:cxn modelId="{E08493EE-9197-4B3B-9755-7531A03CCCE6}" srcId="{365F5AB4-4073-4A6F-BCB3-149CEC1BF9A9}" destId="{B13DCFDC-E30C-465C-8003-295D6A889AC4}" srcOrd="3" destOrd="0" parTransId="{3E8D5927-88B5-4A5A-99AF-4E6FD1ABCEC8}" sibTransId="{ECBCB408-9C4F-4458-89A8-F7357B175B76}"/>
    <dgm:cxn modelId="{7790069B-A301-4B0B-85A0-6B2D4FE51BA7}" type="presParOf" srcId="{4C6043F2-D887-4C25-925D-EF32326BAAEE}" destId="{F4EE5791-25B1-418A-B6A5-25D481B0127A}" srcOrd="0" destOrd="0" presId="urn:microsoft.com/office/officeart/2005/8/layout/hList1"/>
    <dgm:cxn modelId="{BA389A7C-A5E2-4720-87BC-F948CD20A0C4}" type="presParOf" srcId="{F4EE5791-25B1-418A-B6A5-25D481B0127A}" destId="{69C4126E-05A1-479F-B644-944FC92848D1}" srcOrd="0" destOrd="0" presId="urn:microsoft.com/office/officeart/2005/8/layout/hList1"/>
    <dgm:cxn modelId="{5F4FC519-6E7C-447A-B8FB-0B90459A5F3E}" type="presParOf" srcId="{F4EE5791-25B1-418A-B6A5-25D481B0127A}" destId="{D925291D-B296-40AC-B95F-D209C4F63808}" srcOrd="1" destOrd="0" presId="urn:microsoft.com/office/officeart/2005/8/layout/hList1"/>
    <dgm:cxn modelId="{208FB9BE-9D71-46BB-A4E2-E493756CFF0B}" type="presParOf" srcId="{4C6043F2-D887-4C25-925D-EF32326BAAEE}" destId="{1E1DA6B9-F88B-46EB-9D4E-17AD4C399723}" srcOrd="1" destOrd="0" presId="urn:microsoft.com/office/officeart/2005/8/layout/hList1"/>
    <dgm:cxn modelId="{5EFB05A3-99EB-43AD-A538-5037056DFA56}" type="presParOf" srcId="{4C6043F2-D887-4C25-925D-EF32326BAAEE}" destId="{B0FB8C33-5BD8-41EF-885B-33A733828711}" srcOrd="2" destOrd="0" presId="urn:microsoft.com/office/officeart/2005/8/layout/hList1"/>
    <dgm:cxn modelId="{851581EF-F258-4D31-AB85-9E59011E40BE}" type="presParOf" srcId="{B0FB8C33-5BD8-41EF-885B-33A733828711}" destId="{40A0BA47-6E80-4D1A-A27A-5CBA30794064}" srcOrd="0" destOrd="0" presId="urn:microsoft.com/office/officeart/2005/8/layout/hList1"/>
    <dgm:cxn modelId="{8D9407FE-3F85-4003-90D7-8D9CBB17526A}" type="presParOf" srcId="{B0FB8C33-5BD8-41EF-885B-33A733828711}" destId="{90BAA8A0-4E2C-4D97-B0B1-32DB508E9982}" srcOrd="1" destOrd="0" presId="urn:microsoft.com/office/officeart/2005/8/layout/hList1"/>
    <dgm:cxn modelId="{8BB51A88-DC00-4F1A-8FB0-995246179B88}" type="presParOf" srcId="{4C6043F2-D887-4C25-925D-EF32326BAAEE}" destId="{CEDF7588-9C27-41AE-B39F-60F75488FDF8}" srcOrd="3" destOrd="0" presId="urn:microsoft.com/office/officeart/2005/8/layout/hList1"/>
    <dgm:cxn modelId="{D9745988-4CE5-4213-AD5E-EBFFDB0B508C}" type="presParOf" srcId="{4C6043F2-D887-4C25-925D-EF32326BAAEE}" destId="{E80C1984-8B73-4E04-BC7A-AF25979AFDEB}" srcOrd="4" destOrd="0" presId="urn:microsoft.com/office/officeart/2005/8/layout/hList1"/>
    <dgm:cxn modelId="{AED45826-FC6F-49F0-80A9-D64BDEEF967D}" type="presParOf" srcId="{E80C1984-8B73-4E04-BC7A-AF25979AFDEB}" destId="{BB815ABC-79FE-4A58-82CB-BE09614C31BB}" srcOrd="0" destOrd="0" presId="urn:microsoft.com/office/officeart/2005/8/layout/hList1"/>
    <dgm:cxn modelId="{C42124F5-3EDA-4840-8999-350E91DC0414}" type="presParOf" srcId="{E80C1984-8B73-4E04-BC7A-AF25979AFDEB}" destId="{D744FDC7-22DB-493E-80B7-AA3EBE1277C4}" srcOrd="1" destOrd="0" presId="urn:microsoft.com/office/officeart/2005/8/layout/hList1"/>
    <dgm:cxn modelId="{E8DB2576-61DA-4051-8897-0F9BCA84A714}" type="presParOf" srcId="{4C6043F2-D887-4C25-925D-EF32326BAAEE}" destId="{AE10B65B-0D06-4776-A734-9C38D321B6F1}" srcOrd="5" destOrd="0" presId="urn:microsoft.com/office/officeart/2005/8/layout/hList1"/>
    <dgm:cxn modelId="{3D81F203-0BB0-4CD2-BAA3-55F779251601}" type="presParOf" srcId="{4C6043F2-D887-4C25-925D-EF32326BAAEE}" destId="{FBAC0180-681C-427C-89BC-59078476FD9D}" srcOrd="6" destOrd="0" presId="urn:microsoft.com/office/officeart/2005/8/layout/hList1"/>
    <dgm:cxn modelId="{641B519B-9072-4B6B-A17C-EC96B0E713BC}" type="presParOf" srcId="{FBAC0180-681C-427C-89BC-59078476FD9D}" destId="{AE0BC070-3DBF-4006-A412-68051FD157FA}" srcOrd="0" destOrd="0" presId="urn:microsoft.com/office/officeart/2005/8/layout/hList1"/>
    <dgm:cxn modelId="{D726B30E-BD2B-4B2B-931B-84A5F8FDFF2A}" type="presParOf" srcId="{FBAC0180-681C-427C-89BC-59078476FD9D}" destId="{EE5248C7-32EE-4D8B-A753-7572909930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ABABA43-0AF0-4DE7-9FD3-C2E353BB3308}"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9DA7C71B-5525-4574-B7F0-80E0A43BD6D0}">
      <dgm:prSet phldrT="[Text]"/>
      <dgm:spPr/>
      <dgm:t>
        <a:bodyPr/>
        <a:lstStyle/>
        <a:p>
          <a:pPr>
            <a:buFont typeface="Symbol" panose="05050102010706020507" pitchFamily="18" charset="2"/>
            <a:buChar char=""/>
          </a:pPr>
          <a:r>
            <a:rPr lang="en-US" b="1" dirty="0"/>
            <a:t>Security in the cloud is a shared responsibility</a:t>
          </a:r>
          <a:endParaRPr lang="en-US" dirty="0"/>
        </a:p>
      </dgm:t>
    </dgm:pt>
    <dgm:pt modelId="{E950FFBA-7498-4BD2-B937-F3CD241A2643}" type="parTrans" cxnId="{CB10ED57-7008-4DE6-8A93-1DA907083251}">
      <dgm:prSet/>
      <dgm:spPr/>
      <dgm:t>
        <a:bodyPr/>
        <a:lstStyle/>
        <a:p>
          <a:endParaRPr lang="en-US"/>
        </a:p>
      </dgm:t>
    </dgm:pt>
    <dgm:pt modelId="{55E44614-9E08-47D6-B882-9CDC45C68CBC}" type="sibTrans" cxnId="{CB10ED57-7008-4DE6-8A93-1DA907083251}">
      <dgm:prSet/>
      <dgm:spPr/>
      <dgm:t>
        <a:bodyPr/>
        <a:lstStyle/>
        <a:p>
          <a:endParaRPr lang="en-US"/>
        </a:p>
      </dgm:t>
    </dgm:pt>
    <dgm:pt modelId="{93294D81-B2E0-4AC9-AF8C-D30EFE3C0DBB}">
      <dgm:prSet/>
      <dgm:spPr/>
      <dgm:t>
        <a:bodyPr/>
        <a:lstStyle/>
        <a:p>
          <a:pPr>
            <a:buFont typeface="Courier New" panose="02070309020205020404" pitchFamily="49" charset="0"/>
            <a:buChar char="o"/>
          </a:pPr>
          <a:r>
            <a:rPr lang="en-US"/>
            <a:t>Provider cloud services are built on a foundation of trust and security. Provider provides ACE security controls and capabilities to help ACE protect its data and applications.</a:t>
          </a:r>
        </a:p>
      </dgm:t>
    </dgm:pt>
    <dgm:pt modelId="{FB29FEFD-EF15-4930-A431-BF1C6AB3B39E}" type="parTrans" cxnId="{DA998A3F-0200-4F61-8EBF-195E1D0D679B}">
      <dgm:prSet/>
      <dgm:spPr/>
      <dgm:t>
        <a:bodyPr/>
        <a:lstStyle/>
        <a:p>
          <a:endParaRPr lang="en-US"/>
        </a:p>
      </dgm:t>
    </dgm:pt>
    <dgm:pt modelId="{20FBD8E0-8F07-4CC9-9468-ABE4C221CA56}" type="sibTrans" cxnId="{DA998A3F-0200-4F61-8EBF-195E1D0D679B}">
      <dgm:prSet/>
      <dgm:spPr/>
      <dgm:t>
        <a:bodyPr/>
        <a:lstStyle/>
        <a:p>
          <a:endParaRPr lang="en-US"/>
        </a:p>
      </dgm:t>
    </dgm:pt>
    <dgm:pt modelId="{2E29B2FA-DAB8-4E7E-A1CE-FC4624045811}">
      <dgm:prSet/>
      <dgm:spPr/>
      <dgm:t>
        <a:bodyPr/>
        <a:lstStyle/>
        <a:p>
          <a:r>
            <a:rPr lang="en-US" dirty="0"/>
            <a:t>ACE owns data, identities and cloud components its controls (varies by service type) and is responsible for protecting them.</a:t>
          </a:r>
        </a:p>
      </dgm:t>
    </dgm:pt>
    <dgm:pt modelId="{22F9637E-7C2A-43A1-AEF3-485B9546321D}" type="parTrans" cxnId="{81CC6066-7CB4-4938-83E2-65EBE70593D5}">
      <dgm:prSet/>
      <dgm:spPr/>
      <dgm:t>
        <a:bodyPr/>
        <a:lstStyle/>
        <a:p>
          <a:endParaRPr lang="en-US"/>
        </a:p>
      </dgm:t>
    </dgm:pt>
    <dgm:pt modelId="{D7AD3333-4EA7-4C3F-AAFB-6DB1CBD9DCA7}" type="sibTrans" cxnId="{81CC6066-7CB4-4938-83E2-65EBE70593D5}">
      <dgm:prSet/>
      <dgm:spPr/>
      <dgm:t>
        <a:bodyPr/>
        <a:lstStyle/>
        <a:p>
          <a:endParaRPr lang="en-US"/>
        </a:p>
      </dgm:t>
    </dgm:pt>
    <dgm:pt modelId="{81BAC6AF-3FFF-429C-800B-C111C4A205A1}" type="pres">
      <dgm:prSet presAssocID="{8ABABA43-0AF0-4DE7-9FD3-C2E353BB3308}" presName="composite" presStyleCnt="0">
        <dgm:presLayoutVars>
          <dgm:chMax val="1"/>
          <dgm:dir/>
          <dgm:resizeHandles val="exact"/>
        </dgm:presLayoutVars>
      </dgm:prSet>
      <dgm:spPr/>
    </dgm:pt>
    <dgm:pt modelId="{1DF9178F-B7C3-4D03-957A-0C2E329471FB}" type="pres">
      <dgm:prSet presAssocID="{9DA7C71B-5525-4574-B7F0-80E0A43BD6D0}" presName="roof" presStyleLbl="dkBgShp" presStyleIdx="0" presStyleCnt="2"/>
      <dgm:spPr/>
    </dgm:pt>
    <dgm:pt modelId="{4D6693AE-A417-42E8-8612-DF0CA874B6B3}" type="pres">
      <dgm:prSet presAssocID="{9DA7C71B-5525-4574-B7F0-80E0A43BD6D0}" presName="pillars" presStyleCnt="0"/>
      <dgm:spPr/>
    </dgm:pt>
    <dgm:pt modelId="{B13B7AB4-95F0-42CD-9ED0-B55E03BEBBCE}" type="pres">
      <dgm:prSet presAssocID="{9DA7C71B-5525-4574-B7F0-80E0A43BD6D0}" presName="pillar1" presStyleLbl="node1" presStyleIdx="0" presStyleCnt="2" custLinFactNeighborX="-362">
        <dgm:presLayoutVars>
          <dgm:bulletEnabled val="1"/>
        </dgm:presLayoutVars>
      </dgm:prSet>
      <dgm:spPr/>
    </dgm:pt>
    <dgm:pt modelId="{89500ED0-5DC0-41B0-B047-958C81A3A3F6}" type="pres">
      <dgm:prSet presAssocID="{2E29B2FA-DAB8-4E7E-A1CE-FC4624045811}" presName="pillarX" presStyleLbl="node1" presStyleIdx="1" presStyleCnt="2">
        <dgm:presLayoutVars>
          <dgm:bulletEnabled val="1"/>
        </dgm:presLayoutVars>
      </dgm:prSet>
      <dgm:spPr/>
    </dgm:pt>
    <dgm:pt modelId="{E30BAFB2-7238-4DB2-957D-0061037B0BE3}" type="pres">
      <dgm:prSet presAssocID="{9DA7C71B-5525-4574-B7F0-80E0A43BD6D0}" presName="base" presStyleLbl="dkBgShp" presStyleIdx="1" presStyleCnt="2"/>
      <dgm:spPr/>
    </dgm:pt>
  </dgm:ptLst>
  <dgm:cxnLst>
    <dgm:cxn modelId="{1190601E-6C0F-4F22-9E35-622A0A8AC04E}" type="presOf" srcId="{9DA7C71B-5525-4574-B7F0-80E0A43BD6D0}" destId="{1DF9178F-B7C3-4D03-957A-0C2E329471FB}" srcOrd="0" destOrd="0" presId="urn:microsoft.com/office/officeart/2005/8/layout/hList3"/>
    <dgm:cxn modelId="{0F48BD32-29CA-41C7-9609-1DD656FC2ED7}" type="presOf" srcId="{8ABABA43-0AF0-4DE7-9FD3-C2E353BB3308}" destId="{81BAC6AF-3FFF-429C-800B-C111C4A205A1}" srcOrd="0" destOrd="0" presId="urn:microsoft.com/office/officeart/2005/8/layout/hList3"/>
    <dgm:cxn modelId="{DA998A3F-0200-4F61-8EBF-195E1D0D679B}" srcId="{9DA7C71B-5525-4574-B7F0-80E0A43BD6D0}" destId="{93294D81-B2E0-4AC9-AF8C-D30EFE3C0DBB}" srcOrd="0" destOrd="0" parTransId="{FB29FEFD-EF15-4930-A431-BF1C6AB3B39E}" sibTransId="{20FBD8E0-8F07-4CC9-9468-ABE4C221CA56}"/>
    <dgm:cxn modelId="{81CC6066-7CB4-4938-83E2-65EBE70593D5}" srcId="{9DA7C71B-5525-4574-B7F0-80E0A43BD6D0}" destId="{2E29B2FA-DAB8-4E7E-A1CE-FC4624045811}" srcOrd="1" destOrd="0" parTransId="{22F9637E-7C2A-43A1-AEF3-485B9546321D}" sibTransId="{D7AD3333-4EA7-4C3F-AAFB-6DB1CBD9DCA7}"/>
    <dgm:cxn modelId="{CB10ED57-7008-4DE6-8A93-1DA907083251}" srcId="{8ABABA43-0AF0-4DE7-9FD3-C2E353BB3308}" destId="{9DA7C71B-5525-4574-B7F0-80E0A43BD6D0}" srcOrd="0" destOrd="0" parTransId="{E950FFBA-7498-4BD2-B937-F3CD241A2643}" sibTransId="{55E44614-9E08-47D6-B882-9CDC45C68CBC}"/>
    <dgm:cxn modelId="{CD4F535A-17C4-458D-89C9-A2082D4BFAD0}" type="presOf" srcId="{93294D81-B2E0-4AC9-AF8C-D30EFE3C0DBB}" destId="{B13B7AB4-95F0-42CD-9ED0-B55E03BEBBCE}" srcOrd="0" destOrd="0" presId="urn:microsoft.com/office/officeart/2005/8/layout/hList3"/>
    <dgm:cxn modelId="{E43A1FFB-EAC2-4D60-B746-840B8FB909C0}" type="presOf" srcId="{2E29B2FA-DAB8-4E7E-A1CE-FC4624045811}" destId="{89500ED0-5DC0-41B0-B047-958C81A3A3F6}" srcOrd="0" destOrd="0" presId="urn:microsoft.com/office/officeart/2005/8/layout/hList3"/>
    <dgm:cxn modelId="{BA300185-554F-4601-A04B-7ADDC586C754}" type="presParOf" srcId="{81BAC6AF-3FFF-429C-800B-C111C4A205A1}" destId="{1DF9178F-B7C3-4D03-957A-0C2E329471FB}" srcOrd="0" destOrd="0" presId="urn:microsoft.com/office/officeart/2005/8/layout/hList3"/>
    <dgm:cxn modelId="{537FB601-9B01-496E-AE06-BC66BF602DCD}" type="presParOf" srcId="{81BAC6AF-3FFF-429C-800B-C111C4A205A1}" destId="{4D6693AE-A417-42E8-8612-DF0CA874B6B3}" srcOrd="1" destOrd="0" presId="urn:microsoft.com/office/officeart/2005/8/layout/hList3"/>
    <dgm:cxn modelId="{B1CF7259-9421-49A9-AF03-A100F08E9903}" type="presParOf" srcId="{4D6693AE-A417-42E8-8612-DF0CA874B6B3}" destId="{B13B7AB4-95F0-42CD-9ED0-B55E03BEBBCE}" srcOrd="0" destOrd="0" presId="urn:microsoft.com/office/officeart/2005/8/layout/hList3"/>
    <dgm:cxn modelId="{163F9423-BDBE-40EB-8EF2-EEFB216A8837}" type="presParOf" srcId="{4D6693AE-A417-42E8-8612-DF0CA874B6B3}" destId="{89500ED0-5DC0-41B0-B047-958C81A3A3F6}" srcOrd="1" destOrd="0" presId="urn:microsoft.com/office/officeart/2005/8/layout/hList3"/>
    <dgm:cxn modelId="{67D14742-FF40-4763-8CB1-237890BA4E2F}" type="presParOf" srcId="{81BAC6AF-3FFF-429C-800B-C111C4A205A1}" destId="{E30BAFB2-7238-4DB2-957D-0061037B0BE3}" srcOrd="2" destOrd="0" presId="urn:microsoft.com/office/officeart/2005/8/layout/h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9C0C8A-5E7F-4907-85AE-35E2ADF08E18}" type="doc">
      <dgm:prSet loTypeId="urn:microsoft.com/office/officeart/2005/8/layout/pyramid1" loCatId="pyramid" qsTypeId="urn:microsoft.com/office/officeart/2005/8/quickstyle/simple1" qsCatId="simple" csTypeId="urn:microsoft.com/office/officeart/2005/8/colors/colorful1" csCatId="colorful" phldr="1"/>
      <dgm:spPr>
        <a:scene3d>
          <a:camera prst="orthographicFront">
            <a:rot lat="0" lon="0" rev="0"/>
          </a:camera>
          <a:lightRig rig="soft" dir="t">
            <a:rot lat="0" lon="0" rev="0"/>
          </a:lightRig>
        </a:scene3d>
      </dgm:spPr>
    </dgm:pt>
    <dgm:pt modelId="{177D1026-CFD4-4E47-8781-6B70701AA6CB}">
      <dgm:prSet phldrT="[Text]"/>
      <dgm:spPr>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Optimize</a:t>
          </a:r>
        </a:p>
      </dgm:t>
    </dgm:pt>
    <dgm:pt modelId="{4362E258-C479-4537-A566-4F8FADC350C4}" type="parTrans" cxnId="{89C60744-20BF-48BE-986E-45291810D01D}">
      <dgm:prSet/>
      <dgm:spPr/>
      <dgm:t>
        <a:bodyPr/>
        <a:lstStyle/>
        <a:p>
          <a:endParaRPr lang="en-US" b="1"/>
        </a:p>
      </dgm:t>
    </dgm:pt>
    <dgm:pt modelId="{82667C8A-3E9E-4811-99AC-4AF003A58466}" type="sibTrans" cxnId="{89C60744-20BF-48BE-986E-45291810D01D}">
      <dgm:prSet/>
      <dgm:spPr/>
      <dgm:t>
        <a:bodyPr/>
        <a:lstStyle/>
        <a:p>
          <a:endParaRPr lang="en-US" b="1"/>
        </a:p>
      </dgm:t>
    </dgm:pt>
    <dgm:pt modelId="{AC676795-6155-4B20-9DF5-81ADEDEFD988}">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Operationalize</a:t>
          </a:r>
        </a:p>
      </dgm:t>
    </dgm:pt>
    <dgm:pt modelId="{7CC9C3F7-2E8D-422C-8469-606DCD45553E}" type="parTrans" cxnId="{C5E0D25F-B323-4B7E-89E7-2098F6C35CCB}">
      <dgm:prSet/>
      <dgm:spPr/>
      <dgm:t>
        <a:bodyPr/>
        <a:lstStyle/>
        <a:p>
          <a:endParaRPr lang="en-US" b="1"/>
        </a:p>
      </dgm:t>
    </dgm:pt>
    <dgm:pt modelId="{C1C9A380-59B5-41A3-B7F7-46C654E4547A}" type="sibTrans" cxnId="{C5E0D25F-B323-4B7E-89E7-2098F6C35CCB}">
      <dgm:prSet/>
      <dgm:spPr/>
      <dgm:t>
        <a:bodyPr/>
        <a:lstStyle/>
        <a:p>
          <a:endParaRPr lang="en-US" b="1"/>
        </a:p>
      </dgm:t>
    </dgm:pt>
    <dgm:pt modelId="{BCEBD512-27CD-4AD7-970F-E463FCA2CB97}">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Create</a:t>
          </a:r>
        </a:p>
      </dgm:t>
    </dgm:pt>
    <dgm:pt modelId="{89691A72-DE22-47B0-B760-8039CBA6EC81}" type="parTrans" cxnId="{79CC59BE-17CE-430F-B7F4-0A89DFB49907}">
      <dgm:prSet/>
      <dgm:spPr/>
      <dgm:t>
        <a:bodyPr/>
        <a:lstStyle/>
        <a:p>
          <a:endParaRPr lang="en-US" b="1"/>
        </a:p>
      </dgm:t>
    </dgm:pt>
    <dgm:pt modelId="{E852E8B5-F476-4904-92AE-1434A4342685}" type="sibTrans" cxnId="{79CC59BE-17CE-430F-B7F4-0A89DFB49907}">
      <dgm:prSet/>
      <dgm:spPr/>
      <dgm:t>
        <a:bodyPr/>
        <a:lstStyle/>
        <a:p>
          <a:endParaRPr lang="en-US" b="1"/>
        </a:p>
      </dgm:t>
    </dgm:pt>
    <dgm:pt modelId="{F8DBFDCA-4A81-434F-8F59-8A0974EB80BB}">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Design</a:t>
          </a:r>
        </a:p>
      </dgm:t>
    </dgm:pt>
    <dgm:pt modelId="{D7333386-BB73-431F-8544-1C1D0F1CB037}" type="parTrans" cxnId="{A50F835E-CC09-4EF6-8D1F-AD01566A527E}">
      <dgm:prSet/>
      <dgm:spPr/>
      <dgm:t>
        <a:bodyPr/>
        <a:lstStyle/>
        <a:p>
          <a:endParaRPr lang="en-US" b="1"/>
        </a:p>
      </dgm:t>
    </dgm:pt>
    <dgm:pt modelId="{1E4FF123-8467-42C2-B5B3-33EF312802DF}" type="sibTrans" cxnId="{A50F835E-CC09-4EF6-8D1F-AD01566A527E}">
      <dgm:prSet/>
      <dgm:spPr/>
      <dgm:t>
        <a:bodyPr/>
        <a:lstStyle/>
        <a:p>
          <a:endParaRPr lang="en-US" b="1"/>
        </a:p>
      </dgm:t>
    </dgm:pt>
    <dgm:pt modelId="{0F12EBA7-72D4-4D75-AB6F-AC6ABA0EAFB7}">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Plan</a:t>
          </a:r>
        </a:p>
      </dgm:t>
    </dgm:pt>
    <dgm:pt modelId="{D1B0ABAB-0C5F-435F-8866-843C2D542C43}" type="parTrans" cxnId="{A6F0531F-7727-43D5-99F1-56BAC6CBFF7B}">
      <dgm:prSet/>
      <dgm:spPr/>
      <dgm:t>
        <a:bodyPr/>
        <a:lstStyle/>
        <a:p>
          <a:endParaRPr lang="en-US" b="1"/>
        </a:p>
      </dgm:t>
    </dgm:pt>
    <dgm:pt modelId="{22FF6E0A-B18B-447A-A25E-526C57487EE0}" type="sibTrans" cxnId="{A6F0531F-7727-43D5-99F1-56BAC6CBFF7B}">
      <dgm:prSet/>
      <dgm:spPr/>
      <dgm:t>
        <a:bodyPr/>
        <a:lstStyle/>
        <a:p>
          <a:endParaRPr lang="en-US" b="1"/>
        </a:p>
      </dgm:t>
    </dgm:pt>
    <dgm:pt modelId="{E51301E6-8AF2-449A-B720-CBBD697EB671}">
      <dgm:prSet phldrT="[Text]"/>
      <dgm:spPr>
        <a:solidFill>
          <a:srgbClr val="C99DF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Automate</a:t>
          </a:r>
        </a:p>
      </dgm:t>
    </dgm:pt>
    <dgm:pt modelId="{2E8C010B-7195-4CFE-8D02-EBEAEA7CA783}" type="parTrans" cxnId="{4A7A3816-24D3-40BD-B163-2D2FF5B1B909}">
      <dgm:prSet/>
      <dgm:spPr/>
      <dgm:t>
        <a:bodyPr/>
        <a:lstStyle/>
        <a:p>
          <a:endParaRPr lang="en-US"/>
        </a:p>
      </dgm:t>
    </dgm:pt>
    <dgm:pt modelId="{27FEEFBD-EFE6-4ECF-95B5-F458CDB625BA}" type="sibTrans" cxnId="{4A7A3816-24D3-40BD-B163-2D2FF5B1B909}">
      <dgm:prSet/>
      <dgm:spPr/>
      <dgm:t>
        <a:bodyPr/>
        <a:lstStyle/>
        <a:p>
          <a:endParaRPr lang="en-US"/>
        </a:p>
      </dgm:t>
    </dgm:pt>
    <dgm:pt modelId="{63992E35-BC93-41B8-8A07-37BEFC5DCBCB}" type="pres">
      <dgm:prSet presAssocID="{C99C0C8A-5E7F-4907-85AE-35E2ADF08E18}" presName="Name0" presStyleCnt="0">
        <dgm:presLayoutVars>
          <dgm:dir/>
          <dgm:animLvl val="lvl"/>
          <dgm:resizeHandles val="exact"/>
        </dgm:presLayoutVars>
      </dgm:prSet>
      <dgm:spPr/>
    </dgm:pt>
    <dgm:pt modelId="{DC84DA66-F2EF-475E-9155-3421B88B0479}" type="pres">
      <dgm:prSet presAssocID="{177D1026-CFD4-4E47-8781-6B70701AA6CB}" presName="Name8"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8726A08C-DD5E-42AF-B917-0241CB760D06}" type="pres">
      <dgm:prSet presAssocID="{177D1026-CFD4-4E47-8781-6B70701AA6CB}" presName="level" presStyleLbl="node1" presStyleIdx="0" presStyleCnt="6">
        <dgm:presLayoutVars>
          <dgm:chMax val="1"/>
          <dgm:bulletEnabled val="1"/>
        </dgm:presLayoutVars>
      </dgm:prSet>
      <dgm:spPr/>
    </dgm:pt>
    <dgm:pt modelId="{66EB4526-0C79-45C0-B654-178F08D4A0C8}" type="pres">
      <dgm:prSet presAssocID="{177D1026-CFD4-4E47-8781-6B70701AA6CB}" presName="levelTx" presStyleLbl="revTx" presStyleIdx="0" presStyleCnt="0">
        <dgm:presLayoutVars>
          <dgm:chMax val="1"/>
          <dgm:bulletEnabled val="1"/>
        </dgm:presLayoutVars>
      </dgm:prSet>
      <dgm:spPr/>
    </dgm:pt>
    <dgm:pt modelId="{BA85C29D-29FA-4DDB-B3FA-9AAD47DC7BA3}" type="pres">
      <dgm:prSet presAssocID="{E51301E6-8AF2-449A-B720-CBBD697EB671}" presName="Name8"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C213FF62-FF0F-4CD1-AB7A-E0BD46C0474E}" type="pres">
      <dgm:prSet presAssocID="{E51301E6-8AF2-449A-B720-CBBD697EB671}" presName="level" presStyleLbl="node1" presStyleIdx="1" presStyleCnt="6">
        <dgm:presLayoutVars>
          <dgm:chMax val="1"/>
          <dgm:bulletEnabled val="1"/>
        </dgm:presLayoutVars>
      </dgm:prSet>
      <dgm:spPr/>
    </dgm:pt>
    <dgm:pt modelId="{3ECDECA9-650D-4F89-A064-D1F5DDF28447}" type="pres">
      <dgm:prSet presAssocID="{E51301E6-8AF2-449A-B720-CBBD697EB671}" presName="levelTx" presStyleLbl="revTx" presStyleIdx="0" presStyleCnt="0">
        <dgm:presLayoutVars>
          <dgm:chMax val="1"/>
          <dgm:bulletEnabled val="1"/>
        </dgm:presLayoutVars>
      </dgm:prSet>
      <dgm:spPr/>
    </dgm:pt>
    <dgm:pt modelId="{0083E031-7529-495F-A27E-0B956EDCF19C}" type="pres">
      <dgm:prSet presAssocID="{AC676795-6155-4B20-9DF5-81ADEDEFD988}" presName="Name8"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8D07B6CD-5CE1-4F08-A6CC-0EED21EF9F5B}" type="pres">
      <dgm:prSet presAssocID="{AC676795-6155-4B20-9DF5-81ADEDEFD988}" presName="level" presStyleLbl="node1" presStyleIdx="2" presStyleCnt="6">
        <dgm:presLayoutVars>
          <dgm:chMax val="1"/>
          <dgm:bulletEnabled val="1"/>
        </dgm:presLayoutVars>
      </dgm:prSet>
      <dgm:spPr/>
    </dgm:pt>
    <dgm:pt modelId="{92C8E3F2-576D-48A0-9C1C-4DF56063EB10}" type="pres">
      <dgm:prSet presAssocID="{AC676795-6155-4B20-9DF5-81ADEDEFD988}" presName="levelTx" presStyleLbl="revTx" presStyleIdx="0" presStyleCnt="0">
        <dgm:presLayoutVars>
          <dgm:chMax val="1"/>
          <dgm:bulletEnabled val="1"/>
        </dgm:presLayoutVars>
      </dgm:prSet>
      <dgm:spPr/>
    </dgm:pt>
    <dgm:pt modelId="{1B3DAED0-A489-4D53-9B81-E9707773D8AA}" type="pres">
      <dgm:prSet presAssocID="{BCEBD512-27CD-4AD7-970F-E463FCA2CB97}" presName="Name8"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57976A1B-BFA8-4487-9A88-F83E7D5AC328}" type="pres">
      <dgm:prSet presAssocID="{BCEBD512-27CD-4AD7-970F-E463FCA2CB97}" presName="level" presStyleLbl="node1" presStyleIdx="3" presStyleCnt="6">
        <dgm:presLayoutVars>
          <dgm:chMax val="1"/>
          <dgm:bulletEnabled val="1"/>
        </dgm:presLayoutVars>
      </dgm:prSet>
      <dgm:spPr/>
    </dgm:pt>
    <dgm:pt modelId="{F8437D0E-49BA-42B3-8462-AAECF26BDD96}" type="pres">
      <dgm:prSet presAssocID="{BCEBD512-27CD-4AD7-970F-E463FCA2CB97}" presName="levelTx" presStyleLbl="revTx" presStyleIdx="0" presStyleCnt="0">
        <dgm:presLayoutVars>
          <dgm:chMax val="1"/>
          <dgm:bulletEnabled val="1"/>
        </dgm:presLayoutVars>
      </dgm:prSet>
      <dgm:spPr/>
    </dgm:pt>
    <dgm:pt modelId="{550E588A-6E9E-45E4-B656-E92D48173FA5}" type="pres">
      <dgm:prSet presAssocID="{F8DBFDCA-4A81-434F-8F59-8A0974EB80BB}" presName="Name8"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0D3D104D-3EB9-43EB-8651-B55133DD8F18}" type="pres">
      <dgm:prSet presAssocID="{F8DBFDCA-4A81-434F-8F59-8A0974EB80BB}" presName="level" presStyleLbl="node1" presStyleIdx="4" presStyleCnt="6">
        <dgm:presLayoutVars>
          <dgm:chMax val="1"/>
          <dgm:bulletEnabled val="1"/>
        </dgm:presLayoutVars>
      </dgm:prSet>
      <dgm:spPr/>
    </dgm:pt>
    <dgm:pt modelId="{487CD43F-7A81-4D70-8CD4-DA0CFB56146F}" type="pres">
      <dgm:prSet presAssocID="{F8DBFDCA-4A81-434F-8F59-8A0974EB80BB}" presName="levelTx" presStyleLbl="revTx" presStyleIdx="0" presStyleCnt="0">
        <dgm:presLayoutVars>
          <dgm:chMax val="1"/>
          <dgm:bulletEnabled val="1"/>
        </dgm:presLayoutVars>
      </dgm:prSet>
      <dgm:spPr/>
    </dgm:pt>
    <dgm:pt modelId="{D8381781-8464-475F-A9EA-90D0D4C00DA7}" type="pres">
      <dgm:prSet presAssocID="{0F12EBA7-72D4-4D75-AB6F-AC6ABA0EAFB7}" presName="Name8"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9FE7E713-ED63-48A9-8526-418BE4D353A7}" type="pres">
      <dgm:prSet presAssocID="{0F12EBA7-72D4-4D75-AB6F-AC6ABA0EAFB7}" presName="level" presStyleLbl="node1" presStyleIdx="5" presStyleCnt="6" custLinFactNeighborX="-85" custLinFactNeighborY="0">
        <dgm:presLayoutVars>
          <dgm:chMax val="1"/>
          <dgm:bulletEnabled val="1"/>
        </dgm:presLayoutVars>
      </dgm:prSet>
      <dgm:spPr/>
    </dgm:pt>
    <dgm:pt modelId="{410529F9-3361-40A9-BBA7-EBEC7CF4D269}" type="pres">
      <dgm:prSet presAssocID="{0F12EBA7-72D4-4D75-AB6F-AC6ABA0EAFB7}" presName="levelTx" presStyleLbl="revTx" presStyleIdx="0" presStyleCnt="0">
        <dgm:presLayoutVars>
          <dgm:chMax val="1"/>
          <dgm:bulletEnabled val="1"/>
        </dgm:presLayoutVars>
      </dgm:prSet>
      <dgm:spPr/>
    </dgm:pt>
  </dgm:ptLst>
  <dgm:cxnLst>
    <dgm:cxn modelId="{901D2F0C-9AC8-477F-B935-8D36AC95920B}" type="presOf" srcId="{0F12EBA7-72D4-4D75-AB6F-AC6ABA0EAFB7}" destId="{9FE7E713-ED63-48A9-8526-418BE4D353A7}" srcOrd="0" destOrd="0" presId="urn:microsoft.com/office/officeart/2005/8/layout/pyramid1"/>
    <dgm:cxn modelId="{4A7A3816-24D3-40BD-B163-2D2FF5B1B909}" srcId="{C99C0C8A-5E7F-4907-85AE-35E2ADF08E18}" destId="{E51301E6-8AF2-449A-B720-CBBD697EB671}" srcOrd="1" destOrd="0" parTransId="{2E8C010B-7195-4CFE-8D02-EBEAEA7CA783}" sibTransId="{27FEEFBD-EFE6-4ECF-95B5-F458CDB625BA}"/>
    <dgm:cxn modelId="{A6F0531F-7727-43D5-99F1-56BAC6CBFF7B}" srcId="{C99C0C8A-5E7F-4907-85AE-35E2ADF08E18}" destId="{0F12EBA7-72D4-4D75-AB6F-AC6ABA0EAFB7}" srcOrd="5" destOrd="0" parTransId="{D1B0ABAB-0C5F-435F-8866-843C2D542C43}" sibTransId="{22FF6E0A-B18B-447A-A25E-526C57487EE0}"/>
    <dgm:cxn modelId="{A50F835E-CC09-4EF6-8D1F-AD01566A527E}" srcId="{C99C0C8A-5E7F-4907-85AE-35E2ADF08E18}" destId="{F8DBFDCA-4A81-434F-8F59-8A0974EB80BB}" srcOrd="4" destOrd="0" parTransId="{D7333386-BB73-431F-8544-1C1D0F1CB037}" sibTransId="{1E4FF123-8467-42C2-B5B3-33EF312802DF}"/>
    <dgm:cxn modelId="{C5E0D25F-B323-4B7E-89E7-2098F6C35CCB}" srcId="{C99C0C8A-5E7F-4907-85AE-35E2ADF08E18}" destId="{AC676795-6155-4B20-9DF5-81ADEDEFD988}" srcOrd="2" destOrd="0" parTransId="{7CC9C3F7-2E8D-422C-8469-606DCD45553E}" sibTransId="{C1C9A380-59B5-41A3-B7F7-46C654E4547A}"/>
    <dgm:cxn modelId="{D8527760-69CB-4AE5-96F3-13671055E133}" type="presOf" srcId="{177D1026-CFD4-4E47-8781-6B70701AA6CB}" destId="{8726A08C-DD5E-42AF-B917-0241CB760D06}" srcOrd="0" destOrd="0" presId="urn:microsoft.com/office/officeart/2005/8/layout/pyramid1"/>
    <dgm:cxn modelId="{89C60744-20BF-48BE-986E-45291810D01D}" srcId="{C99C0C8A-5E7F-4907-85AE-35E2ADF08E18}" destId="{177D1026-CFD4-4E47-8781-6B70701AA6CB}" srcOrd="0" destOrd="0" parTransId="{4362E258-C479-4537-A566-4F8FADC350C4}" sibTransId="{82667C8A-3E9E-4811-99AC-4AF003A58466}"/>
    <dgm:cxn modelId="{7D00E34C-463A-4BF7-B895-03AC41325398}" type="presOf" srcId="{BCEBD512-27CD-4AD7-970F-E463FCA2CB97}" destId="{F8437D0E-49BA-42B3-8462-AAECF26BDD96}" srcOrd="1" destOrd="0" presId="urn:microsoft.com/office/officeart/2005/8/layout/pyramid1"/>
    <dgm:cxn modelId="{3332CF50-2A70-40D8-9334-F403547EB0D7}" type="presOf" srcId="{C99C0C8A-5E7F-4907-85AE-35E2ADF08E18}" destId="{63992E35-BC93-41B8-8A07-37BEFC5DCBCB}" srcOrd="0" destOrd="0" presId="urn:microsoft.com/office/officeart/2005/8/layout/pyramid1"/>
    <dgm:cxn modelId="{83807E78-4268-40AB-8A69-45E6B4B6F9AB}" type="presOf" srcId="{0F12EBA7-72D4-4D75-AB6F-AC6ABA0EAFB7}" destId="{410529F9-3361-40A9-BBA7-EBEC7CF4D269}" srcOrd="1" destOrd="0" presId="urn:microsoft.com/office/officeart/2005/8/layout/pyramid1"/>
    <dgm:cxn modelId="{E47D2A87-34D7-4B5C-8B0C-D8C633F118FA}" type="presOf" srcId="{AC676795-6155-4B20-9DF5-81ADEDEFD988}" destId="{92C8E3F2-576D-48A0-9C1C-4DF56063EB10}" srcOrd="1" destOrd="0" presId="urn:microsoft.com/office/officeart/2005/8/layout/pyramid1"/>
    <dgm:cxn modelId="{D0940998-3767-4414-AD6A-0CCD54AA179F}" type="presOf" srcId="{177D1026-CFD4-4E47-8781-6B70701AA6CB}" destId="{66EB4526-0C79-45C0-B654-178F08D4A0C8}" srcOrd="1" destOrd="0" presId="urn:microsoft.com/office/officeart/2005/8/layout/pyramid1"/>
    <dgm:cxn modelId="{2B7F3FAE-B8C4-40E6-BC9F-87DB067044B8}" type="presOf" srcId="{BCEBD512-27CD-4AD7-970F-E463FCA2CB97}" destId="{57976A1B-BFA8-4487-9A88-F83E7D5AC328}" srcOrd="0" destOrd="0" presId="urn:microsoft.com/office/officeart/2005/8/layout/pyramid1"/>
    <dgm:cxn modelId="{79CC59BE-17CE-430F-B7F4-0A89DFB49907}" srcId="{C99C0C8A-5E7F-4907-85AE-35E2ADF08E18}" destId="{BCEBD512-27CD-4AD7-970F-E463FCA2CB97}" srcOrd="3" destOrd="0" parTransId="{89691A72-DE22-47B0-B760-8039CBA6EC81}" sibTransId="{E852E8B5-F476-4904-92AE-1434A4342685}"/>
    <dgm:cxn modelId="{436A75D9-1FC5-4B89-B416-AB1742685DD8}" type="presOf" srcId="{AC676795-6155-4B20-9DF5-81ADEDEFD988}" destId="{8D07B6CD-5CE1-4F08-A6CC-0EED21EF9F5B}" srcOrd="0" destOrd="0" presId="urn:microsoft.com/office/officeart/2005/8/layout/pyramid1"/>
    <dgm:cxn modelId="{E211B7DC-3AA0-45F4-AFB9-08C59C8BF81B}" type="presOf" srcId="{E51301E6-8AF2-449A-B720-CBBD697EB671}" destId="{3ECDECA9-650D-4F89-A064-D1F5DDF28447}" srcOrd="1" destOrd="0" presId="urn:microsoft.com/office/officeart/2005/8/layout/pyramid1"/>
    <dgm:cxn modelId="{F3C563DE-CF70-4AB2-BC0C-A9DBF93D3036}" type="presOf" srcId="{F8DBFDCA-4A81-434F-8F59-8A0974EB80BB}" destId="{487CD43F-7A81-4D70-8CD4-DA0CFB56146F}" srcOrd="1" destOrd="0" presId="urn:microsoft.com/office/officeart/2005/8/layout/pyramid1"/>
    <dgm:cxn modelId="{5F9972E1-0B06-4558-ABBA-6D48ABFB2DDB}" type="presOf" srcId="{F8DBFDCA-4A81-434F-8F59-8A0974EB80BB}" destId="{0D3D104D-3EB9-43EB-8651-B55133DD8F18}" srcOrd="0" destOrd="0" presId="urn:microsoft.com/office/officeart/2005/8/layout/pyramid1"/>
    <dgm:cxn modelId="{779C11E3-174C-44B8-8254-EEA475079AB2}" type="presOf" srcId="{E51301E6-8AF2-449A-B720-CBBD697EB671}" destId="{C213FF62-FF0F-4CD1-AB7A-E0BD46C0474E}" srcOrd="0" destOrd="0" presId="urn:microsoft.com/office/officeart/2005/8/layout/pyramid1"/>
    <dgm:cxn modelId="{36D0367E-B455-4E5B-AD2D-5EC6BCF1C463}" type="presParOf" srcId="{63992E35-BC93-41B8-8A07-37BEFC5DCBCB}" destId="{DC84DA66-F2EF-475E-9155-3421B88B0479}" srcOrd="0" destOrd="0" presId="urn:microsoft.com/office/officeart/2005/8/layout/pyramid1"/>
    <dgm:cxn modelId="{6EECF402-2343-40B2-AE3F-04772A47B67C}" type="presParOf" srcId="{DC84DA66-F2EF-475E-9155-3421B88B0479}" destId="{8726A08C-DD5E-42AF-B917-0241CB760D06}" srcOrd="0" destOrd="0" presId="urn:microsoft.com/office/officeart/2005/8/layout/pyramid1"/>
    <dgm:cxn modelId="{794C02C1-3CE2-43EF-B314-DBD1086881AF}" type="presParOf" srcId="{DC84DA66-F2EF-475E-9155-3421B88B0479}" destId="{66EB4526-0C79-45C0-B654-178F08D4A0C8}" srcOrd="1" destOrd="0" presId="urn:microsoft.com/office/officeart/2005/8/layout/pyramid1"/>
    <dgm:cxn modelId="{44ECC638-BA76-45F8-AF78-D1DE4C083CF2}" type="presParOf" srcId="{63992E35-BC93-41B8-8A07-37BEFC5DCBCB}" destId="{BA85C29D-29FA-4DDB-B3FA-9AAD47DC7BA3}" srcOrd="1" destOrd="0" presId="urn:microsoft.com/office/officeart/2005/8/layout/pyramid1"/>
    <dgm:cxn modelId="{596673A5-1C3E-412A-BC0A-4BC437C99CDC}" type="presParOf" srcId="{BA85C29D-29FA-4DDB-B3FA-9AAD47DC7BA3}" destId="{C213FF62-FF0F-4CD1-AB7A-E0BD46C0474E}" srcOrd="0" destOrd="0" presId="urn:microsoft.com/office/officeart/2005/8/layout/pyramid1"/>
    <dgm:cxn modelId="{21A217DD-9E88-44E8-9348-63F3517A8794}" type="presParOf" srcId="{BA85C29D-29FA-4DDB-B3FA-9AAD47DC7BA3}" destId="{3ECDECA9-650D-4F89-A064-D1F5DDF28447}" srcOrd="1" destOrd="0" presId="urn:microsoft.com/office/officeart/2005/8/layout/pyramid1"/>
    <dgm:cxn modelId="{0D809C0B-C89C-4C8C-84B1-0C804CCEA7F6}" type="presParOf" srcId="{63992E35-BC93-41B8-8A07-37BEFC5DCBCB}" destId="{0083E031-7529-495F-A27E-0B956EDCF19C}" srcOrd="2" destOrd="0" presId="urn:microsoft.com/office/officeart/2005/8/layout/pyramid1"/>
    <dgm:cxn modelId="{E2A2B449-B323-424D-BF91-5B36073329FA}" type="presParOf" srcId="{0083E031-7529-495F-A27E-0B956EDCF19C}" destId="{8D07B6CD-5CE1-4F08-A6CC-0EED21EF9F5B}" srcOrd="0" destOrd="0" presId="urn:microsoft.com/office/officeart/2005/8/layout/pyramid1"/>
    <dgm:cxn modelId="{E263100B-A546-46C8-A092-FD5114ECE473}" type="presParOf" srcId="{0083E031-7529-495F-A27E-0B956EDCF19C}" destId="{92C8E3F2-576D-48A0-9C1C-4DF56063EB10}" srcOrd="1" destOrd="0" presId="urn:microsoft.com/office/officeart/2005/8/layout/pyramid1"/>
    <dgm:cxn modelId="{56FABAD6-5346-4CD4-9E51-B4B158D503F8}" type="presParOf" srcId="{63992E35-BC93-41B8-8A07-37BEFC5DCBCB}" destId="{1B3DAED0-A489-4D53-9B81-E9707773D8AA}" srcOrd="3" destOrd="0" presId="urn:microsoft.com/office/officeart/2005/8/layout/pyramid1"/>
    <dgm:cxn modelId="{E11A0189-794D-412E-A5D5-0A5E6AAC3075}" type="presParOf" srcId="{1B3DAED0-A489-4D53-9B81-E9707773D8AA}" destId="{57976A1B-BFA8-4487-9A88-F83E7D5AC328}" srcOrd="0" destOrd="0" presId="urn:microsoft.com/office/officeart/2005/8/layout/pyramid1"/>
    <dgm:cxn modelId="{CE5C5975-CF9F-422E-8784-61C0F326B6F2}" type="presParOf" srcId="{1B3DAED0-A489-4D53-9B81-E9707773D8AA}" destId="{F8437D0E-49BA-42B3-8462-AAECF26BDD96}" srcOrd="1" destOrd="0" presId="urn:microsoft.com/office/officeart/2005/8/layout/pyramid1"/>
    <dgm:cxn modelId="{AC164F83-FB81-4158-81AF-E5421928A641}" type="presParOf" srcId="{63992E35-BC93-41B8-8A07-37BEFC5DCBCB}" destId="{550E588A-6E9E-45E4-B656-E92D48173FA5}" srcOrd="4" destOrd="0" presId="urn:microsoft.com/office/officeart/2005/8/layout/pyramid1"/>
    <dgm:cxn modelId="{453E7339-2AF3-4DAB-A7B5-7CA85336DD89}" type="presParOf" srcId="{550E588A-6E9E-45E4-B656-E92D48173FA5}" destId="{0D3D104D-3EB9-43EB-8651-B55133DD8F18}" srcOrd="0" destOrd="0" presId="urn:microsoft.com/office/officeart/2005/8/layout/pyramid1"/>
    <dgm:cxn modelId="{27913F6D-0CC9-41D4-9C4F-F002B070244C}" type="presParOf" srcId="{550E588A-6E9E-45E4-B656-E92D48173FA5}" destId="{487CD43F-7A81-4D70-8CD4-DA0CFB56146F}" srcOrd="1" destOrd="0" presId="urn:microsoft.com/office/officeart/2005/8/layout/pyramid1"/>
    <dgm:cxn modelId="{D63D6EA2-596F-4829-995C-93323314F426}" type="presParOf" srcId="{63992E35-BC93-41B8-8A07-37BEFC5DCBCB}" destId="{D8381781-8464-475F-A9EA-90D0D4C00DA7}" srcOrd="5" destOrd="0" presId="urn:microsoft.com/office/officeart/2005/8/layout/pyramid1"/>
    <dgm:cxn modelId="{F31902F7-0C40-418E-8FF3-6B833EDC8CDB}" type="presParOf" srcId="{D8381781-8464-475F-A9EA-90D0D4C00DA7}" destId="{9FE7E713-ED63-48A9-8526-418BE4D353A7}" srcOrd="0" destOrd="0" presId="urn:microsoft.com/office/officeart/2005/8/layout/pyramid1"/>
    <dgm:cxn modelId="{6339638C-CDD3-4A67-B3E7-80FCA88F70D0}" type="presParOf" srcId="{D8381781-8464-475F-A9EA-90D0D4C00DA7}" destId="{410529F9-3361-40A9-BBA7-EBEC7CF4D26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4126E-05A1-479F-B644-944FC92848D1}">
      <dsp:nvSpPr>
        <dsp:cNvPr id="0" name=""/>
        <dsp:cNvSpPr/>
      </dsp:nvSpPr>
      <dsp:spPr>
        <a:xfrm>
          <a:off x="1589" y="11936"/>
          <a:ext cx="2293206" cy="460800"/>
        </a:xfrm>
        <a:prstGeom prst="rect">
          <a:avLst/>
        </a:prstGeom>
        <a:solidFill>
          <a:srgbClr val="38159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t>SaaS (Software as a Service)</a:t>
          </a:r>
        </a:p>
      </dsp:txBody>
      <dsp:txXfrm>
        <a:off x="1589" y="11936"/>
        <a:ext cx="2293206" cy="460800"/>
      </dsp:txXfrm>
    </dsp:sp>
    <dsp:sp modelId="{D925291D-B296-40AC-B95F-D209C4F63808}">
      <dsp:nvSpPr>
        <dsp:cNvPr id="0" name=""/>
        <dsp:cNvSpPr/>
      </dsp:nvSpPr>
      <dsp:spPr>
        <a:xfrm>
          <a:off x="1589" y="472736"/>
          <a:ext cx="2293206" cy="1537200"/>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Provider operates and secures the infrastructure, host operating system, and application layers. Data is secured at datacenters and in transit between provider and ACE. ACE control access and secure data and identities, including configuring the set of application controls available in the cloud service.</a:t>
          </a:r>
        </a:p>
      </dsp:txBody>
      <dsp:txXfrm>
        <a:off x="1589" y="472736"/>
        <a:ext cx="2293206" cy="1537200"/>
      </dsp:txXfrm>
    </dsp:sp>
    <dsp:sp modelId="{40A0BA47-6E80-4D1A-A27A-5CBA30794064}">
      <dsp:nvSpPr>
        <dsp:cNvPr id="0" name=""/>
        <dsp:cNvSpPr/>
      </dsp:nvSpPr>
      <dsp:spPr>
        <a:xfrm>
          <a:off x="2615844" y="11936"/>
          <a:ext cx="2293206" cy="460800"/>
        </a:xfrm>
        <a:prstGeom prst="rect">
          <a:avLst/>
        </a:pr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t>PaaS (Platform as a Service)</a:t>
          </a:r>
        </a:p>
      </dsp:txBody>
      <dsp:txXfrm>
        <a:off x="2615844" y="11936"/>
        <a:ext cx="2293206" cy="460800"/>
      </dsp:txXfrm>
    </dsp:sp>
    <dsp:sp modelId="{90BAA8A0-4E2C-4D97-B0B1-32DB508E9982}">
      <dsp:nvSpPr>
        <dsp:cNvPr id="0" name=""/>
        <dsp:cNvSpPr/>
      </dsp:nvSpPr>
      <dsp:spPr>
        <a:xfrm>
          <a:off x="2615844" y="472736"/>
          <a:ext cx="2293206" cy="1537200"/>
        </a:xfrm>
        <a:prstGeom prst="rect">
          <a:avLst/>
        </a:prstGeom>
        <a:solidFill>
          <a:schemeClr val="accent5">
            <a:tint val="40000"/>
            <a:alpha val="90000"/>
            <a:hueOff val="-2246587"/>
            <a:satOff val="-7611"/>
            <a:lumOff val="-97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Provider operates and secures the infrastructure and host operating system layers. ACE control access and secure its data, identities, and applications, including applying any infrastructure controls available from the cloud service. ACE control all application code and configurations.</a:t>
          </a:r>
        </a:p>
      </dsp:txBody>
      <dsp:txXfrm>
        <a:off x="2615844" y="472736"/>
        <a:ext cx="2293206" cy="1537200"/>
      </dsp:txXfrm>
    </dsp:sp>
    <dsp:sp modelId="{BB815ABC-79FE-4A58-82CB-BE09614C31BB}">
      <dsp:nvSpPr>
        <dsp:cNvPr id="0" name=""/>
        <dsp:cNvSpPr/>
      </dsp:nvSpPr>
      <dsp:spPr>
        <a:xfrm>
          <a:off x="5200310" y="11936"/>
          <a:ext cx="2341661" cy="460800"/>
        </a:xfrm>
        <a:prstGeom prst="rect">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t>IaaS (Infrastructure as a Service)</a:t>
          </a:r>
        </a:p>
      </dsp:txBody>
      <dsp:txXfrm>
        <a:off x="5200310" y="11936"/>
        <a:ext cx="2341661" cy="460800"/>
      </dsp:txXfrm>
    </dsp:sp>
    <dsp:sp modelId="{D744FDC7-22DB-493E-80B7-AA3EBE1277C4}">
      <dsp:nvSpPr>
        <dsp:cNvPr id="0" name=""/>
        <dsp:cNvSpPr/>
      </dsp:nvSpPr>
      <dsp:spPr>
        <a:xfrm>
          <a:off x="5219356" y="445204"/>
          <a:ext cx="2293206" cy="1537200"/>
        </a:xfrm>
        <a:prstGeom prst="rect">
          <a:avLst/>
        </a:prstGeom>
        <a:solidFill>
          <a:schemeClr val="accent5">
            <a:tint val="40000"/>
            <a:alpha val="90000"/>
            <a:hueOff val="-4493175"/>
            <a:satOff val="-15221"/>
            <a:lumOff val="-195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Provider operates and secures the base infrastructure and host operating system layers. ACE control access and secure data, identities, applications, virtualized operating systems, and any infrastructure controls available from the cloud service.</a:t>
          </a:r>
        </a:p>
      </dsp:txBody>
      <dsp:txXfrm>
        <a:off x="5219356" y="445204"/>
        <a:ext cx="2293206" cy="1537200"/>
      </dsp:txXfrm>
    </dsp:sp>
    <dsp:sp modelId="{AE0BC070-3DBF-4006-A412-68051FD157FA}">
      <dsp:nvSpPr>
        <dsp:cNvPr id="0" name=""/>
        <dsp:cNvSpPr/>
      </dsp:nvSpPr>
      <dsp:spPr>
        <a:xfrm>
          <a:off x="7892810" y="11936"/>
          <a:ext cx="2293206" cy="460800"/>
        </a:xfrm>
        <a:prstGeom prst="rect">
          <a:avLst/>
        </a:prstGeom>
        <a:solidFill>
          <a:srgbClr val="92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t>Private cloud</a:t>
          </a:r>
        </a:p>
      </dsp:txBody>
      <dsp:txXfrm>
        <a:off x="7892810" y="11936"/>
        <a:ext cx="2293206" cy="460800"/>
      </dsp:txXfrm>
    </dsp:sp>
    <dsp:sp modelId="{EE5248C7-32EE-4D8B-A753-7572909930BD}">
      <dsp:nvSpPr>
        <dsp:cNvPr id="0" name=""/>
        <dsp:cNvSpPr/>
      </dsp:nvSpPr>
      <dsp:spPr>
        <a:xfrm>
          <a:off x="7892810" y="472736"/>
          <a:ext cx="2293206" cy="1537200"/>
        </a:xfrm>
        <a:prstGeom prst="rect">
          <a:avLst/>
        </a:prstGeom>
        <a:solidFill>
          <a:schemeClr val="accent5">
            <a:tint val="40000"/>
            <a:alpha val="90000"/>
            <a:hueOff val="-6739762"/>
            <a:satOff val="-22832"/>
            <a:lumOff val="-29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Private clouds are single tenant solutions that are owned, operated, and secured by ACE. Private clouds differ from traditional on-premises infrastructure in that they follow cloud principles to provide cloud availability and flexibility.</a:t>
          </a:r>
        </a:p>
      </dsp:txBody>
      <dsp:txXfrm>
        <a:off x="7892810" y="472736"/>
        <a:ext cx="2293206" cy="1537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9178F-B7C3-4D03-957A-0C2E329471FB}">
      <dsp:nvSpPr>
        <dsp:cNvPr id="0" name=""/>
        <dsp:cNvSpPr/>
      </dsp:nvSpPr>
      <dsp:spPr>
        <a:xfrm>
          <a:off x="0" y="0"/>
          <a:ext cx="5484409" cy="840758"/>
        </a:xfrm>
        <a:prstGeom prst="rect">
          <a:avLst/>
        </a:prstGeom>
        <a:solidFill>
          <a:schemeClr val="accent1">
            <a:shade val="80000"/>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Symbol" panose="05050102010706020507" pitchFamily="18" charset="2"/>
            <a:buNone/>
          </a:pPr>
          <a:r>
            <a:rPr lang="en-US" sz="2300" b="1" kern="1200" dirty="0"/>
            <a:t>Security in the cloud is a shared responsibility</a:t>
          </a:r>
          <a:endParaRPr lang="en-US" sz="2300" kern="1200" dirty="0"/>
        </a:p>
      </dsp:txBody>
      <dsp:txXfrm>
        <a:off x="0" y="0"/>
        <a:ext cx="5484409" cy="840758"/>
      </dsp:txXfrm>
    </dsp:sp>
    <dsp:sp modelId="{B13B7AB4-95F0-42CD-9ED0-B55E03BEBBCE}">
      <dsp:nvSpPr>
        <dsp:cNvPr id="0" name=""/>
        <dsp:cNvSpPr/>
      </dsp:nvSpPr>
      <dsp:spPr>
        <a:xfrm>
          <a:off x="0" y="840758"/>
          <a:ext cx="2742204" cy="17655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Courier New" panose="02070309020205020404" pitchFamily="49" charset="0"/>
            <a:buNone/>
          </a:pPr>
          <a:r>
            <a:rPr lang="en-US" sz="1600" kern="1200"/>
            <a:t>Provider cloud services are built on a foundation of trust and security. Provider provides ACE security controls and capabilities to help ACE protect its data and applications.</a:t>
          </a:r>
        </a:p>
      </dsp:txBody>
      <dsp:txXfrm>
        <a:off x="0" y="840758"/>
        <a:ext cx="2742204" cy="1765592"/>
      </dsp:txXfrm>
    </dsp:sp>
    <dsp:sp modelId="{89500ED0-5DC0-41B0-B047-958C81A3A3F6}">
      <dsp:nvSpPr>
        <dsp:cNvPr id="0" name=""/>
        <dsp:cNvSpPr/>
      </dsp:nvSpPr>
      <dsp:spPr>
        <a:xfrm>
          <a:off x="2742204" y="840758"/>
          <a:ext cx="2742204" cy="17655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ACE owns data, identities and cloud components its controls (varies by service type) and is responsible for protecting them.</a:t>
          </a:r>
        </a:p>
      </dsp:txBody>
      <dsp:txXfrm>
        <a:off x="2742204" y="840758"/>
        <a:ext cx="2742204" cy="1765592"/>
      </dsp:txXfrm>
    </dsp:sp>
    <dsp:sp modelId="{E30BAFB2-7238-4DB2-957D-0061037B0BE3}">
      <dsp:nvSpPr>
        <dsp:cNvPr id="0" name=""/>
        <dsp:cNvSpPr/>
      </dsp:nvSpPr>
      <dsp:spPr>
        <a:xfrm>
          <a:off x="0" y="2606351"/>
          <a:ext cx="5484409" cy="196176"/>
        </a:xfrm>
        <a:prstGeom prst="rect">
          <a:avLst/>
        </a:prstGeom>
        <a:solidFill>
          <a:schemeClr val="accent1">
            <a:shade val="80000"/>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6A08C-DD5E-42AF-B917-0241CB760D06}">
      <dsp:nvSpPr>
        <dsp:cNvPr id="0" name=""/>
        <dsp:cNvSpPr/>
      </dsp:nvSpPr>
      <dsp:spPr>
        <a:xfrm>
          <a:off x="2086313" y="0"/>
          <a:ext cx="834525" cy="844776"/>
        </a:xfrm>
        <a:prstGeom prst="trapezoid">
          <a:avLst>
            <a:gd name="adj" fmla="val 50000"/>
          </a:avLst>
        </a:prstGeom>
        <a:solidFill>
          <a:srgbClr val="00B0F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Optimize</a:t>
          </a:r>
        </a:p>
      </dsp:txBody>
      <dsp:txXfrm>
        <a:off x="2086313" y="0"/>
        <a:ext cx="834525" cy="844776"/>
      </dsp:txXfrm>
    </dsp:sp>
    <dsp:sp modelId="{C213FF62-FF0F-4CD1-AB7A-E0BD46C0474E}">
      <dsp:nvSpPr>
        <dsp:cNvPr id="0" name=""/>
        <dsp:cNvSpPr/>
      </dsp:nvSpPr>
      <dsp:spPr>
        <a:xfrm>
          <a:off x="1669050" y="844776"/>
          <a:ext cx="1669050" cy="844776"/>
        </a:xfrm>
        <a:prstGeom prst="trapezoid">
          <a:avLst>
            <a:gd name="adj" fmla="val 49393"/>
          </a:avLst>
        </a:prstGeom>
        <a:solidFill>
          <a:srgbClr val="C99DF5"/>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Automate</a:t>
          </a:r>
        </a:p>
      </dsp:txBody>
      <dsp:txXfrm>
        <a:off x="1961134" y="844776"/>
        <a:ext cx="1084882" cy="844776"/>
      </dsp:txXfrm>
    </dsp:sp>
    <dsp:sp modelId="{8D07B6CD-5CE1-4F08-A6CC-0EED21EF9F5B}">
      <dsp:nvSpPr>
        <dsp:cNvPr id="0" name=""/>
        <dsp:cNvSpPr/>
      </dsp:nvSpPr>
      <dsp:spPr>
        <a:xfrm>
          <a:off x="1251787" y="1689552"/>
          <a:ext cx="2503576" cy="844776"/>
        </a:xfrm>
        <a:prstGeom prst="trapezoid">
          <a:avLst>
            <a:gd name="adj" fmla="val 49393"/>
          </a:avLst>
        </a:prstGeom>
        <a:solidFill>
          <a:schemeClr val="accent4">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Operationalize</a:t>
          </a:r>
        </a:p>
      </dsp:txBody>
      <dsp:txXfrm>
        <a:off x="1689913" y="1689552"/>
        <a:ext cx="1627324" cy="844776"/>
      </dsp:txXfrm>
    </dsp:sp>
    <dsp:sp modelId="{57976A1B-BFA8-4487-9A88-F83E7D5AC328}">
      <dsp:nvSpPr>
        <dsp:cNvPr id="0" name=""/>
        <dsp:cNvSpPr/>
      </dsp:nvSpPr>
      <dsp:spPr>
        <a:xfrm>
          <a:off x="834525" y="2534328"/>
          <a:ext cx="3338101" cy="844776"/>
        </a:xfrm>
        <a:prstGeom prst="trapezoid">
          <a:avLst>
            <a:gd name="adj" fmla="val 49393"/>
          </a:avLst>
        </a:prstGeom>
        <a:solidFill>
          <a:schemeClr val="accent5">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Create</a:t>
          </a:r>
        </a:p>
      </dsp:txBody>
      <dsp:txXfrm>
        <a:off x="1418693" y="2534328"/>
        <a:ext cx="2169765" cy="844776"/>
      </dsp:txXfrm>
    </dsp:sp>
    <dsp:sp modelId="{0D3D104D-3EB9-43EB-8651-B55133DD8F18}">
      <dsp:nvSpPr>
        <dsp:cNvPr id="0" name=""/>
        <dsp:cNvSpPr/>
      </dsp:nvSpPr>
      <dsp:spPr>
        <a:xfrm>
          <a:off x="417262" y="3379104"/>
          <a:ext cx="4172626" cy="844776"/>
        </a:xfrm>
        <a:prstGeom prst="trapezoid">
          <a:avLst>
            <a:gd name="adj" fmla="val 49393"/>
          </a:avLst>
        </a:prstGeom>
        <a:solidFill>
          <a:schemeClr val="accent6">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Design</a:t>
          </a:r>
        </a:p>
      </dsp:txBody>
      <dsp:txXfrm>
        <a:off x="1147472" y="3379104"/>
        <a:ext cx="2712207" cy="844776"/>
      </dsp:txXfrm>
    </dsp:sp>
    <dsp:sp modelId="{9FE7E713-ED63-48A9-8526-418BE4D353A7}">
      <dsp:nvSpPr>
        <dsp:cNvPr id="0" name=""/>
        <dsp:cNvSpPr/>
      </dsp:nvSpPr>
      <dsp:spPr>
        <a:xfrm>
          <a:off x="0" y="4223880"/>
          <a:ext cx="5007152" cy="844776"/>
        </a:xfrm>
        <a:prstGeom prst="trapezoid">
          <a:avLst>
            <a:gd name="adj" fmla="val 49393"/>
          </a:avLst>
        </a:prstGeom>
        <a:solidFill>
          <a:schemeClr val="accent2">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Plan</a:t>
          </a:r>
        </a:p>
      </dsp:txBody>
      <dsp:txXfrm>
        <a:off x="876251" y="4223880"/>
        <a:ext cx="3254648" cy="84477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85BAD55-8225-4B85-86EE-44C8F665F549}" type="datetimeFigureOut">
              <a:rPr lang="en-US" smtClean="0"/>
              <a:t>3/29/2022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0353BE0-5C09-4FBA-B4AE-012BBFCA269E}" type="slidenum">
              <a:rPr lang="en-US" smtClean="0"/>
              <a:t>‹#›</a:t>
            </a:fld>
            <a:endParaRPr lang="en-US"/>
          </a:p>
        </p:txBody>
      </p:sp>
    </p:spTree>
    <p:extLst>
      <p:ext uri="{BB962C8B-B14F-4D97-AF65-F5344CB8AC3E}">
        <p14:creationId xmlns:p14="http://schemas.microsoft.com/office/powerpoint/2010/main" val="62626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655575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450466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2114103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Only">
    <p:spTree>
      <p:nvGrpSpPr>
        <p:cNvPr id="1" name=""/>
        <p:cNvGrpSpPr/>
        <p:nvPr/>
      </p:nvGrpSpPr>
      <p:grpSpPr>
        <a:xfrm>
          <a:off x="0" y="0"/>
          <a:ext cx="0" cy="0"/>
          <a:chOff x="0" y="0"/>
          <a:chExt cx="0" cy="0"/>
        </a:xfrm>
      </p:grpSpPr>
      <p:sp>
        <p:nvSpPr>
          <p:cNvPr id="2" name="Title 1"/>
          <p:cNvSpPr>
            <a:spLocks noGrp="1"/>
          </p:cNvSpPr>
          <p:nvPr>
            <p:ph type="title"/>
          </p:nvPr>
        </p:nvSpPr>
        <p:spPr>
          <a:xfrm>
            <a:off x="859835" y="362722"/>
            <a:ext cx="10472332" cy="811493"/>
          </a:xfrm>
        </p:spPr>
        <p:txBody>
          <a:bodyPr anchor="t"/>
          <a:lstStyle>
            <a:lvl1pPr>
              <a:defRPr>
                <a:solidFill>
                  <a:schemeClr val="accent3"/>
                </a:solidFill>
              </a:defRPr>
            </a:lvl1pPr>
          </a:lstStyle>
          <a:p>
            <a:r>
              <a:rPr lang="en-US" dirty="0"/>
              <a:t>Click to edit Master title style</a:t>
            </a:r>
          </a:p>
        </p:txBody>
      </p:sp>
      <p:sp>
        <p:nvSpPr>
          <p:cNvPr id="8" name="Text Placeholder 1"/>
          <p:cNvSpPr>
            <a:spLocks noGrp="1"/>
          </p:cNvSpPr>
          <p:nvPr>
            <p:ph idx="1"/>
          </p:nvPr>
        </p:nvSpPr>
        <p:spPr>
          <a:xfrm>
            <a:off x="859835" y="1394969"/>
            <a:ext cx="10472332" cy="452543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
        <p:nvSpPr>
          <p:cNvPr id="7" name="Slide Number Placeholder 10"/>
          <p:cNvSpPr txBox="1">
            <a:spLocks/>
          </p:cNvSpPr>
          <p:nvPr userDrawn="1"/>
        </p:nvSpPr>
        <p:spPr>
          <a:xfrm>
            <a:off x="11059420" y="6408210"/>
            <a:ext cx="1000448" cy="366183"/>
          </a:xfrm>
          <a:prstGeom prst="rect">
            <a:avLst/>
          </a:prstGeom>
        </p:spPr>
        <p:txBody>
          <a:bodyPr vert="horz" lIns="121920" tIns="60960" rIns="121920" bIns="60960" rtlCol="0" anchor="ct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sz="1333" dirty="0">
                <a:solidFill>
                  <a:schemeClr val="accent2"/>
                </a:solidFill>
                <a:latin typeface="Century Gothic" panose="020B0502020202020204" pitchFamily="34" charset="0"/>
                <a:cs typeface="Trebuchet MS"/>
              </a:rPr>
              <a:t> </a:t>
            </a:r>
            <a:fld id="{110FD68B-4EE4-9D43-89F2-B87D6C9CEE3A}" type="slidenum">
              <a:rPr lang="en-US" sz="1333" smtClean="0">
                <a:solidFill>
                  <a:schemeClr val="accent2"/>
                </a:solidFill>
                <a:latin typeface="Century Gothic" panose="020B0502020202020204" pitchFamily="34" charset="0"/>
                <a:cs typeface="Trebuchet MS"/>
              </a:rPr>
              <a:pPr algn="ctr"/>
              <a:t>‹#›</a:t>
            </a:fld>
            <a:endParaRPr lang="en-US" sz="1333" dirty="0">
              <a:solidFill>
                <a:schemeClr val="accent2"/>
              </a:solidFill>
              <a:latin typeface="Century Gothic" panose="020B0502020202020204" pitchFamily="34" charset="0"/>
              <a:cs typeface="Trebuchet MS"/>
            </a:endParaRPr>
          </a:p>
        </p:txBody>
      </p:sp>
      <p:sp>
        <p:nvSpPr>
          <p:cNvPr id="6" name="Content Placeholder 3"/>
          <p:cNvSpPr>
            <a:spLocks noGrp="1"/>
          </p:cNvSpPr>
          <p:nvPr>
            <p:ph sz="quarter" idx="12" hasCustomPrompt="1"/>
          </p:nvPr>
        </p:nvSpPr>
        <p:spPr>
          <a:xfrm>
            <a:off x="7237458" y="6407119"/>
            <a:ext cx="2312941" cy="332895"/>
          </a:xfrm>
        </p:spPr>
        <p:txBody>
          <a:bodyPr anchor="ctr"/>
          <a:lstStyle>
            <a:lvl1pPr marL="0" indent="0" algn="ctr">
              <a:buNone/>
              <a:defRPr sz="1467" b="1" baseline="0">
                <a:solidFill>
                  <a:srgbClr val="00AEEF"/>
                </a:solidFill>
              </a:defRPr>
            </a:lvl1pPr>
          </a:lstStyle>
          <a:p>
            <a:pPr lvl="0"/>
            <a:r>
              <a:rPr lang="en-US" dirty="0"/>
              <a:t>CLIENT LOGO</a:t>
            </a:r>
          </a:p>
        </p:txBody>
      </p:sp>
    </p:spTree>
    <p:extLst>
      <p:ext uri="{BB962C8B-B14F-4D97-AF65-F5344CB8AC3E}">
        <p14:creationId xmlns:p14="http://schemas.microsoft.com/office/powerpoint/2010/main" val="2087414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2154215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875191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2203987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08/04/2018 version 0.00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3613092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08/04/2018 version 0.00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1355494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43130" y="6448426"/>
            <a:ext cx="2743200" cy="365125"/>
          </a:xfrm>
        </p:spPr>
        <p:txBody>
          <a:bodyPr/>
          <a:lstStyle/>
          <a:p>
            <a:r>
              <a:rPr lang="en-US"/>
              <a:t>08/04/2018 version 0.00</a:t>
            </a:r>
          </a:p>
        </p:txBody>
      </p:sp>
      <p:sp>
        <p:nvSpPr>
          <p:cNvPr id="5" name="Slide Number Placeholder 4"/>
          <p:cNvSpPr>
            <a:spLocks noGrp="1"/>
          </p:cNvSpPr>
          <p:nvPr>
            <p:ph type="sldNum" sz="quarter" idx="12"/>
          </p:nvPr>
        </p:nvSpPr>
        <p:spPr>
          <a:xfrm>
            <a:off x="9386977" y="6448426"/>
            <a:ext cx="2743200" cy="365125"/>
          </a:xfrm>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891244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504" y="6441296"/>
            <a:ext cx="2743200" cy="365125"/>
          </a:xfrm>
        </p:spPr>
        <p:txBody>
          <a:bodyPr/>
          <a:lstStyle/>
          <a:p>
            <a:r>
              <a:rPr lang="en-US"/>
              <a:t>08/04/2018 version 0.00</a:t>
            </a:r>
          </a:p>
        </p:txBody>
      </p:sp>
      <p:sp>
        <p:nvSpPr>
          <p:cNvPr id="4" name="Slide Number Placeholder 3"/>
          <p:cNvSpPr>
            <a:spLocks noGrp="1"/>
          </p:cNvSpPr>
          <p:nvPr>
            <p:ph type="sldNum" sz="quarter" idx="12"/>
          </p:nvPr>
        </p:nvSpPr>
        <p:spPr>
          <a:xfrm>
            <a:off x="9386978" y="6441296"/>
            <a:ext cx="2743200" cy="365125"/>
          </a:xfrm>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165372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4571" y="6451236"/>
            <a:ext cx="2743200" cy="365125"/>
          </a:xfrm>
        </p:spPr>
        <p:txBody>
          <a:bodyPr/>
          <a:lstStyle/>
          <a:p>
            <a:r>
              <a:rPr lang="en-US"/>
              <a:t>08/04/2018 version 0.00</a:t>
            </a:r>
          </a:p>
        </p:txBody>
      </p:sp>
      <p:sp>
        <p:nvSpPr>
          <p:cNvPr id="6" name="Slide Number Placeholder 5"/>
          <p:cNvSpPr>
            <a:spLocks noGrp="1"/>
          </p:cNvSpPr>
          <p:nvPr>
            <p:ph type="sldNum" sz="quarter" idx="12"/>
          </p:nvPr>
        </p:nvSpPr>
        <p:spPr>
          <a:xfrm>
            <a:off x="9404225" y="6451236"/>
            <a:ext cx="2743200" cy="365125"/>
          </a:xfrm>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1786014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08/04/2018 version 0.00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1236715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08/04/2018 version 0.00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1164919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1868117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08/04/2018 version 0.00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FBD3D-F5C1-4E85-9D28-9A061D12613E}" type="slidenum">
              <a:rPr lang="en-US" smtClean="0"/>
              <a:t>‹#›</a:t>
            </a:fld>
            <a:endParaRPr lang="en-US"/>
          </a:p>
        </p:txBody>
      </p:sp>
    </p:spTree>
    <p:extLst>
      <p:ext uri="{BB962C8B-B14F-4D97-AF65-F5344CB8AC3E}">
        <p14:creationId xmlns:p14="http://schemas.microsoft.com/office/powerpoint/2010/main" val="129391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Break Slide">
    <p:spTree>
      <p:nvGrpSpPr>
        <p:cNvPr id="1" name=""/>
        <p:cNvGrpSpPr/>
        <p:nvPr/>
      </p:nvGrpSpPr>
      <p:grpSpPr>
        <a:xfrm>
          <a:off x="0" y="0"/>
          <a:ext cx="0" cy="0"/>
          <a:chOff x="0" y="0"/>
          <a:chExt cx="0" cy="0"/>
        </a:xfrm>
      </p:grpSpPr>
      <p:sp>
        <p:nvSpPr>
          <p:cNvPr id="8" name="Rectangle 7"/>
          <p:cNvSpPr/>
          <p:nvPr userDrawn="1"/>
        </p:nvSpPr>
        <p:spPr>
          <a:xfrm>
            <a:off x="0" y="-28028"/>
            <a:ext cx="12192000" cy="68580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solidFill>
                <a:srgbClr val="535353"/>
              </a:solidFill>
              <a:latin typeface="Myriad Pro Regular" charset="0"/>
            </a:endParaRPr>
          </a:p>
        </p:txBody>
      </p:sp>
      <p:pic>
        <p:nvPicPr>
          <p:cNvPr id="9" name="Picture Placeholder 5"/>
          <p:cNvPicPr>
            <a:picLocks noChangeAspect="1"/>
          </p:cNvPicPr>
          <p:nvPr userDrawn="1"/>
        </p:nvPicPr>
        <p:blipFill rotWithShape="1">
          <a:blip r:embed="rId2">
            <a:extLst>
              <a:ext uri="{28A0092B-C50C-407E-A947-70E740481C1C}">
                <a14:useLocalDpi xmlns:a14="http://schemas.microsoft.com/office/drawing/2010/main" val="0"/>
              </a:ext>
            </a:extLst>
          </a:blip>
          <a:srcRect t="4953" b="16964"/>
          <a:stretch/>
        </p:blipFill>
        <p:spPr>
          <a:xfrm>
            <a:off x="1" y="2724008"/>
            <a:ext cx="8241171" cy="4145280"/>
          </a:xfrm>
          <a:prstGeom prst="rect">
            <a:avLst/>
          </a:prstGeom>
        </p:spPr>
      </p:pic>
      <p:sp>
        <p:nvSpPr>
          <p:cNvPr id="11" name="Text Placeholder 8"/>
          <p:cNvSpPr>
            <a:spLocks noGrp="1"/>
          </p:cNvSpPr>
          <p:nvPr>
            <p:ph type="body" sz="quarter" idx="17" hasCustomPrompt="1"/>
          </p:nvPr>
        </p:nvSpPr>
        <p:spPr>
          <a:xfrm>
            <a:off x="350687" y="1659687"/>
            <a:ext cx="7890485" cy="887136"/>
          </a:xfrm>
          <a:prstGeom prst="rect">
            <a:avLst/>
          </a:prstGeom>
        </p:spPr>
        <p:txBody>
          <a:bodyPr anchor="t">
            <a:noAutofit/>
          </a:bodyPr>
          <a:lstStyle>
            <a:lvl1pPr marL="0" indent="0" algn="l">
              <a:lnSpc>
                <a:spcPct val="100000"/>
              </a:lnSpc>
              <a:buNone/>
              <a:defRPr sz="1400" b="0" i="0">
                <a:solidFill>
                  <a:schemeClr val="bg1"/>
                </a:solidFill>
                <a:effectLst/>
                <a:latin typeface="Century Gothic" panose="020B0502020202020204" pitchFamily="34" charset="0"/>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3" name="Title 6"/>
          <p:cNvSpPr>
            <a:spLocks noGrp="1"/>
          </p:cNvSpPr>
          <p:nvPr>
            <p:ph type="title" hasCustomPrompt="1"/>
          </p:nvPr>
        </p:nvSpPr>
        <p:spPr>
          <a:xfrm>
            <a:off x="350687" y="470180"/>
            <a:ext cx="7890485" cy="936655"/>
          </a:xfrm>
        </p:spPr>
        <p:txBody>
          <a:bodyPr anchor="ctr">
            <a:noAutofit/>
          </a:bodyPr>
          <a:lstStyle>
            <a:lvl1pPr algn="l">
              <a:defRPr sz="2800" b="0" i="0">
                <a:solidFill>
                  <a:srgbClr val="00B0F0"/>
                </a:solidFill>
                <a:effectLst/>
                <a:latin typeface="Rockwell" panose="02060603020205020403" pitchFamily="18" charset="0"/>
                <a:cs typeface="Rockwell" panose="02060603020205020403" pitchFamily="18" charset="0"/>
              </a:defRPr>
            </a:lvl1pPr>
          </a:lstStyle>
          <a:p>
            <a:r>
              <a:rPr lang="en-US" dirty="0"/>
              <a:t>SECTIONAL SLIDE</a:t>
            </a:r>
          </a:p>
        </p:txBody>
      </p:sp>
      <p:cxnSp>
        <p:nvCxnSpPr>
          <p:cNvPr id="14" name="Straight Connector 13"/>
          <p:cNvCxnSpPr/>
          <p:nvPr userDrawn="1"/>
        </p:nvCxnSpPr>
        <p:spPr>
          <a:xfrm flipH="1">
            <a:off x="350685" y="1533259"/>
            <a:ext cx="2717795"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7" name="Rectangle 16"/>
          <p:cNvSpPr/>
          <p:nvPr userDrawn="1"/>
        </p:nvSpPr>
        <p:spPr>
          <a:xfrm flipV="1">
            <a:off x="2" y="2673253"/>
            <a:ext cx="12226105" cy="67651"/>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
        <p:nvSpPr>
          <p:cNvPr id="12" name="Parallelogram 19"/>
          <p:cNvSpPr/>
          <p:nvPr userDrawn="1"/>
        </p:nvSpPr>
        <p:spPr>
          <a:xfrm>
            <a:off x="6864097" y="-48822"/>
            <a:ext cx="5362011" cy="6918111"/>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
        <p:nvSpPr>
          <p:cNvPr id="10" name="Text Placeholder 17"/>
          <p:cNvSpPr>
            <a:spLocks noGrp="1"/>
          </p:cNvSpPr>
          <p:nvPr>
            <p:ph type="body" sz="quarter" idx="16" hasCustomPrompt="1"/>
          </p:nvPr>
        </p:nvSpPr>
        <p:spPr>
          <a:xfrm>
            <a:off x="8241172" y="5178325"/>
            <a:ext cx="3950829" cy="1679677"/>
          </a:xfrm>
          <a:prstGeom prst="rect">
            <a:avLst/>
          </a:prstGeom>
        </p:spPr>
        <p:txBody>
          <a:bodyPr anchor="ctr"/>
          <a:lstStyle>
            <a:lvl1pPr marL="0" indent="0" algn="ctr">
              <a:buNone/>
              <a:defRPr sz="4400"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02</a:t>
            </a:r>
          </a:p>
        </p:txBody>
      </p:sp>
    </p:spTree>
    <p:extLst>
      <p:ext uri="{BB962C8B-B14F-4D97-AF65-F5344CB8AC3E}">
        <p14:creationId xmlns:p14="http://schemas.microsoft.com/office/powerpoint/2010/main" val="276526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4504" y="6448427"/>
            <a:ext cx="2743200" cy="365125"/>
          </a:xfrm>
        </p:spPr>
        <p:txBody>
          <a:bodyPr/>
          <a:lstStyle/>
          <a:p>
            <a:r>
              <a:rPr lang="en-US"/>
              <a:t>08/04/2018 version 0.00</a:t>
            </a:r>
          </a:p>
        </p:txBody>
      </p:sp>
      <p:sp>
        <p:nvSpPr>
          <p:cNvPr id="6" name="Slide Number Placeholder 5"/>
          <p:cNvSpPr>
            <a:spLocks noGrp="1"/>
          </p:cNvSpPr>
          <p:nvPr>
            <p:ph type="sldNum" sz="quarter" idx="12"/>
          </p:nvPr>
        </p:nvSpPr>
        <p:spPr>
          <a:xfrm>
            <a:off x="9395603" y="6448427"/>
            <a:ext cx="2743200" cy="365125"/>
          </a:xfrm>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908192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946" y="6442613"/>
            <a:ext cx="2743200" cy="365125"/>
          </a:xfrm>
        </p:spPr>
        <p:txBody>
          <a:bodyPr/>
          <a:lstStyle/>
          <a:p>
            <a:r>
              <a:rPr lang="en-US"/>
              <a:t>08/04/2018 version 0.00</a:t>
            </a:r>
          </a:p>
        </p:txBody>
      </p:sp>
      <p:sp>
        <p:nvSpPr>
          <p:cNvPr id="7" name="Slide Number Placeholder 6"/>
          <p:cNvSpPr>
            <a:spLocks noGrp="1"/>
          </p:cNvSpPr>
          <p:nvPr>
            <p:ph type="sldNum" sz="quarter" idx="12"/>
          </p:nvPr>
        </p:nvSpPr>
        <p:spPr>
          <a:xfrm>
            <a:off x="9412856" y="6442613"/>
            <a:ext cx="2743200" cy="365125"/>
          </a:xfrm>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12659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4504" y="6449745"/>
            <a:ext cx="2743200" cy="365125"/>
          </a:xfrm>
        </p:spPr>
        <p:txBody>
          <a:bodyPr/>
          <a:lstStyle/>
          <a:p>
            <a:r>
              <a:rPr lang="en-US"/>
              <a:t>08/04/2018 version 0.00</a:t>
            </a:r>
          </a:p>
        </p:txBody>
      </p:sp>
      <p:sp>
        <p:nvSpPr>
          <p:cNvPr id="9" name="Slide Number Placeholder 8"/>
          <p:cNvSpPr>
            <a:spLocks noGrp="1"/>
          </p:cNvSpPr>
          <p:nvPr>
            <p:ph type="sldNum" sz="quarter" idx="12"/>
          </p:nvPr>
        </p:nvSpPr>
        <p:spPr>
          <a:xfrm>
            <a:off x="9395601" y="6449745"/>
            <a:ext cx="2743200" cy="365125"/>
          </a:xfrm>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106198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34504" y="6451236"/>
            <a:ext cx="2743200" cy="365125"/>
          </a:xfrm>
        </p:spPr>
        <p:txBody>
          <a:bodyPr/>
          <a:lstStyle/>
          <a:p>
            <a:r>
              <a:rPr lang="en-US"/>
              <a:t>08/04/2018 version 0.00</a:t>
            </a:r>
          </a:p>
        </p:txBody>
      </p:sp>
      <p:sp>
        <p:nvSpPr>
          <p:cNvPr id="5" name="Slide Number Placeholder 4"/>
          <p:cNvSpPr>
            <a:spLocks noGrp="1"/>
          </p:cNvSpPr>
          <p:nvPr>
            <p:ph type="sldNum" sz="quarter" idx="12"/>
          </p:nvPr>
        </p:nvSpPr>
        <p:spPr>
          <a:xfrm>
            <a:off x="9386970" y="6451236"/>
            <a:ext cx="2743200" cy="365125"/>
          </a:xfrm>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352259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1756" y="6448427"/>
            <a:ext cx="2743200" cy="365125"/>
          </a:xfrm>
        </p:spPr>
        <p:txBody>
          <a:bodyPr/>
          <a:lstStyle/>
          <a:p>
            <a:r>
              <a:rPr lang="en-US"/>
              <a:t>08/04/2018 version 0.00</a:t>
            </a:r>
          </a:p>
        </p:txBody>
      </p:sp>
      <p:sp>
        <p:nvSpPr>
          <p:cNvPr id="4" name="Slide Number Placeholder 3"/>
          <p:cNvSpPr>
            <a:spLocks noGrp="1"/>
          </p:cNvSpPr>
          <p:nvPr>
            <p:ph type="sldNum" sz="quarter" idx="12"/>
          </p:nvPr>
        </p:nvSpPr>
        <p:spPr>
          <a:xfrm>
            <a:off x="9395601" y="6448427"/>
            <a:ext cx="2743200" cy="365125"/>
          </a:xfrm>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931854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08/04/2018 version 0.00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989678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08/04/2018 version 0.00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DAEF1-65ED-4509-A757-C1E47840B4B8}" type="slidenum">
              <a:rPr lang="en-US" smtClean="0"/>
              <a:t>‹#›</a:t>
            </a:fld>
            <a:endParaRPr lang="en-US"/>
          </a:p>
        </p:txBody>
      </p:sp>
    </p:spTree>
    <p:extLst>
      <p:ext uri="{BB962C8B-B14F-4D97-AF65-F5344CB8AC3E}">
        <p14:creationId xmlns:p14="http://schemas.microsoft.com/office/powerpoint/2010/main" val="8882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08/04/2018 version 0.00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ADAEF1-65ED-4509-A757-C1E47840B4B8}" type="slidenum">
              <a:rPr lang="en-US" smtClean="0"/>
              <a:t>‹#›</a:t>
            </a:fld>
            <a:endParaRPr lang="en-US"/>
          </a:p>
        </p:txBody>
      </p:sp>
    </p:spTree>
    <p:extLst>
      <p:ext uri="{BB962C8B-B14F-4D97-AF65-F5344CB8AC3E}">
        <p14:creationId xmlns:p14="http://schemas.microsoft.com/office/powerpoint/2010/main" val="4068369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08/04/2018 version 0.00</a:t>
            </a: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7FBD3D-F5C1-4E85-9D28-9A061D12613E}" type="slidenum">
              <a:rPr lang="en-US" smtClean="0"/>
              <a:t>‹#›</a:t>
            </a:fld>
            <a:endParaRPr lang="en-US"/>
          </a:p>
        </p:txBody>
      </p:sp>
    </p:spTree>
    <p:extLst>
      <p:ext uri="{BB962C8B-B14F-4D97-AF65-F5344CB8AC3E}">
        <p14:creationId xmlns:p14="http://schemas.microsoft.com/office/powerpoint/2010/main" val="23561691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mailto:Cheema.Baldev@aaa-calif.com"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hyperlink" Target="mailto:Nellutla.Goutham@aaa-calif.co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8237" y="2303250"/>
            <a:ext cx="10363200" cy="853027"/>
          </a:xfrm>
        </p:spPr>
        <p:txBody>
          <a:bodyPr>
            <a:normAutofit fontScale="90000"/>
          </a:bodyPr>
          <a:lstStyle/>
          <a:p>
            <a:r>
              <a:rPr lang="en-US" b="1" dirty="0"/>
              <a:t>ACE - Cloud Adoption Strategy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342" y="3400631"/>
            <a:ext cx="1019317" cy="771633"/>
          </a:xfrm>
          <a:prstGeom prst="rect">
            <a:avLst/>
          </a:prstGeom>
        </p:spPr>
      </p:pic>
      <p:sp>
        <p:nvSpPr>
          <p:cNvPr id="4" name="Title 1"/>
          <p:cNvSpPr txBox="1">
            <a:spLocks/>
          </p:cNvSpPr>
          <p:nvPr/>
        </p:nvSpPr>
        <p:spPr>
          <a:xfrm>
            <a:off x="1068237" y="2973234"/>
            <a:ext cx="10363200" cy="45144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With Security and Governance</a:t>
            </a:r>
            <a:endParaRPr lang="en-US" sz="2800" dirty="0"/>
          </a:p>
        </p:txBody>
      </p:sp>
    </p:spTree>
    <p:extLst>
      <p:ext uri="{BB962C8B-B14F-4D97-AF65-F5344CB8AC3E}">
        <p14:creationId xmlns:p14="http://schemas.microsoft.com/office/powerpoint/2010/main" val="346740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p:cNvSpPr txBox="1">
            <a:spLocks/>
          </p:cNvSpPr>
          <p:nvPr/>
        </p:nvSpPr>
        <p:spPr>
          <a:xfrm>
            <a:off x="859835" y="34921"/>
            <a:ext cx="8749991" cy="67550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Planning</a:t>
            </a:r>
            <a:r>
              <a:rPr lang="en-US" dirty="0"/>
              <a:t>    </a:t>
            </a:r>
            <a:r>
              <a:rPr lang="en-US" sz="1400" dirty="0"/>
              <a:t>(cont’d)</a:t>
            </a:r>
            <a:endParaRPr lang="en-US" sz="2500"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401" y="192692"/>
            <a:ext cx="457200" cy="457200"/>
          </a:xfrm>
          <a:prstGeom prst="rect">
            <a:avLst/>
          </a:prstGeom>
        </p:spPr>
      </p:pic>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10</a:t>
            </a:fld>
            <a:endParaRPr lang="en-US"/>
          </a:p>
        </p:txBody>
      </p:sp>
      <p:sp>
        <p:nvSpPr>
          <p:cNvPr id="53" name="Rectangle 52"/>
          <p:cNvSpPr/>
          <p:nvPr/>
        </p:nvSpPr>
        <p:spPr>
          <a:xfrm>
            <a:off x="684160" y="5930009"/>
            <a:ext cx="2039112" cy="438912"/>
          </a:xfrm>
          <a:prstGeom prst="rect">
            <a:avLst/>
          </a:prstGeom>
          <a:solidFill>
            <a:schemeClr val="bg1">
              <a:lumMod val="6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p:cNvSpPr txBox="1"/>
          <p:nvPr/>
        </p:nvSpPr>
        <p:spPr>
          <a:xfrm>
            <a:off x="684160" y="5925936"/>
            <a:ext cx="2039112" cy="438912"/>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dirty="0"/>
              <a:t>Cloud Readiness Assessment</a:t>
            </a:r>
            <a:endParaRPr lang="en-US" sz="1400" kern="1200" dirty="0"/>
          </a:p>
        </p:txBody>
      </p:sp>
      <p:sp>
        <p:nvSpPr>
          <p:cNvPr id="56" name="Rectangle 55"/>
          <p:cNvSpPr/>
          <p:nvPr/>
        </p:nvSpPr>
        <p:spPr>
          <a:xfrm>
            <a:off x="3068626" y="5803241"/>
            <a:ext cx="8349671" cy="675675"/>
          </a:xfrm>
          <a:prstGeom prst="rect">
            <a:avLst/>
          </a:prstGeom>
          <a:solidFill>
            <a:srgbClr val="008AF2"/>
          </a:solidFill>
        </p:spPr>
        <p:style>
          <a:lnRef idx="2">
            <a:schemeClr val="lt1">
              <a:hueOff val="0"/>
              <a:satOff val="0"/>
              <a:lumOff val="0"/>
              <a:alphaOff val="0"/>
            </a:schemeClr>
          </a:lnRef>
          <a:fillRef idx="1">
            <a:scrgbClr r="0" g="0" b="0"/>
          </a:fillRef>
          <a:effectRef idx="0">
            <a:schemeClr val="accent5">
              <a:hueOff val="-6758543"/>
              <a:satOff val="-17419"/>
              <a:lumOff val="-11765"/>
              <a:alphaOff val="0"/>
            </a:schemeClr>
          </a:effectRef>
          <a:fontRef idx="minor">
            <a:schemeClr val="lt1"/>
          </a:fontRef>
        </p:style>
      </p:sp>
      <p:sp>
        <p:nvSpPr>
          <p:cNvPr id="57" name="TextBox 56"/>
          <p:cNvSpPr txBox="1"/>
          <p:nvPr/>
        </p:nvSpPr>
        <p:spPr>
          <a:xfrm>
            <a:off x="3045127" y="5811868"/>
            <a:ext cx="8335091" cy="66704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ACE team will conduct a Cloud Readiness Assessment of Technology, Infrastructure, Network, Security and vendor agreements to ensure successful cloud migration and operations. </a:t>
            </a:r>
          </a:p>
        </p:txBody>
      </p:sp>
      <p:cxnSp>
        <p:nvCxnSpPr>
          <p:cNvPr id="58" name="Straight Connector 57"/>
          <p:cNvCxnSpPr>
            <a:stCxn id="54" idx="3"/>
          </p:cNvCxnSpPr>
          <p:nvPr/>
        </p:nvCxnSpPr>
        <p:spPr>
          <a:xfrm flipV="1">
            <a:off x="2723272" y="6141080"/>
            <a:ext cx="356231" cy="43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84160" y="3462938"/>
            <a:ext cx="2039112" cy="297000"/>
          </a:xfrm>
          <a:prstGeom prst="rect">
            <a:avLst/>
          </a:prstGeom>
          <a:solidFill>
            <a:schemeClr val="bg1">
              <a:lumMod val="6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0" name="TextBox 59"/>
          <p:cNvSpPr txBox="1"/>
          <p:nvPr/>
        </p:nvSpPr>
        <p:spPr>
          <a:xfrm>
            <a:off x="684160" y="3505219"/>
            <a:ext cx="2039112" cy="297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b="1" kern="1200" dirty="0"/>
              <a:t>Organizational Change</a:t>
            </a:r>
          </a:p>
        </p:txBody>
      </p:sp>
      <p:sp>
        <p:nvSpPr>
          <p:cNvPr id="61" name="Rectangle 60"/>
          <p:cNvSpPr/>
          <p:nvPr/>
        </p:nvSpPr>
        <p:spPr>
          <a:xfrm>
            <a:off x="3068626" y="3439520"/>
            <a:ext cx="8357616" cy="423134"/>
          </a:xfrm>
          <a:prstGeom prst="rect">
            <a:avLst/>
          </a:prstGeom>
          <a:solidFill>
            <a:schemeClr val="accent5"/>
          </a:solidFill>
        </p:spPr>
        <p:style>
          <a:lnRef idx="2">
            <a:schemeClr val="lt1">
              <a:hueOff val="0"/>
              <a:satOff val="0"/>
              <a:lumOff val="0"/>
              <a:alphaOff val="0"/>
            </a:schemeClr>
          </a:lnRef>
          <a:fillRef idx="1">
            <a:schemeClr val="accent5">
              <a:hueOff val="-1351709"/>
              <a:satOff val="-3484"/>
              <a:lumOff val="-2353"/>
              <a:alphaOff val="0"/>
            </a:schemeClr>
          </a:fillRef>
          <a:effectRef idx="0">
            <a:schemeClr val="accent5">
              <a:hueOff val="-1351709"/>
              <a:satOff val="-3484"/>
              <a:lumOff val="-2353"/>
              <a:alphaOff val="0"/>
            </a:schemeClr>
          </a:effectRef>
          <a:fontRef idx="minor">
            <a:schemeClr val="lt1"/>
          </a:fontRef>
        </p:style>
      </p:sp>
      <p:sp>
        <p:nvSpPr>
          <p:cNvPr id="62" name="TextBox 61"/>
          <p:cNvSpPr txBox="1"/>
          <p:nvPr/>
        </p:nvSpPr>
        <p:spPr>
          <a:xfrm>
            <a:off x="3045127" y="3450415"/>
            <a:ext cx="8357616" cy="4066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The cloud era may also necessitate new roles, such as “urban planner”, “trusted advisor”, “it works”, etc.</a:t>
            </a:r>
          </a:p>
        </p:txBody>
      </p:sp>
      <p:cxnSp>
        <p:nvCxnSpPr>
          <p:cNvPr id="63" name="Straight Connector 62"/>
          <p:cNvCxnSpPr>
            <a:stCxn id="60" idx="3"/>
            <a:endCxn id="62" idx="1"/>
          </p:cNvCxnSpPr>
          <p:nvPr/>
        </p:nvCxnSpPr>
        <p:spPr>
          <a:xfrm>
            <a:off x="2723272" y="3653719"/>
            <a:ext cx="32185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684160" y="5035069"/>
            <a:ext cx="2039112" cy="438912"/>
          </a:xfrm>
          <a:prstGeom prst="rect">
            <a:avLst/>
          </a:prstGeom>
          <a:solidFill>
            <a:schemeClr val="bg1">
              <a:lumMod val="6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0" name="TextBox 79"/>
          <p:cNvSpPr txBox="1"/>
          <p:nvPr/>
        </p:nvSpPr>
        <p:spPr>
          <a:xfrm>
            <a:off x="684160" y="5030015"/>
            <a:ext cx="2039112" cy="438912"/>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dirty="0"/>
              <a:t>Start with Hybrid Architectures</a:t>
            </a:r>
            <a:endParaRPr lang="en-US" sz="1400" kern="1200" dirty="0"/>
          </a:p>
        </p:txBody>
      </p:sp>
      <p:sp>
        <p:nvSpPr>
          <p:cNvPr id="81" name="Rectangle 80"/>
          <p:cNvSpPr/>
          <p:nvPr/>
        </p:nvSpPr>
        <p:spPr>
          <a:xfrm>
            <a:off x="3068626" y="4917055"/>
            <a:ext cx="8357616" cy="638672"/>
          </a:xfrm>
          <a:prstGeom prst="rect">
            <a:avLst/>
          </a:prstGeom>
          <a:solidFill>
            <a:srgbClr val="00B050"/>
          </a:solidFill>
        </p:spPr>
        <p:style>
          <a:lnRef idx="2">
            <a:schemeClr val="lt1">
              <a:hueOff val="0"/>
              <a:satOff val="0"/>
              <a:lumOff val="0"/>
              <a:alphaOff val="0"/>
            </a:schemeClr>
          </a:lnRef>
          <a:fillRef idx="1">
            <a:scrgbClr r="0" g="0" b="0"/>
          </a:fillRef>
          <a:effectRef idx="0">
            <a:schemeClr val="accent5">
              <a:hueOff val="-6758543"/>
              <a:satOff val="-17419"/>
              <a:lumOff val="-11765"/>
              <a:alphaOff val="0"/>
            </a:schemeClr>
          </a:effectRef>
          <a:fontRef idx="minor">
            <a:schemeClr val="lt1"/>
          </a:fontRef>
        </p:style>
        <p:txBody>
          <a:bodyPr/>
          <a:lstStyle/>
          <a:p>
            <a:endParaRPr lang="en-US" dirty="0"/>
          </a:p>
        </p:txBody>
      </p:sp>
      <p:sp>
        <p:nvSpPr>
          <p:cNvPr id="82" name="TextBox 81"/>
          <p:cNvSpPr txBox="1"/>
          <p:nvPr/>
        </p:nvSpPr>
        <p:spPr>
          <a:xfrm>
            <a:off x="3045127" y="4911936"/>
            <a:ext cx="8357616" cy="685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ACE team will use Hybrid Cloud Architectures as the preferred way to start utilizing the cloud</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The team will implement the integration between on-premise and migrated systems, focusing on networking, governance, security, identity management, and infrastructure/storage/data</a:t>
            </a:r>
          </a:p>
        </p:txBody>
      </p:sp>
      <p:cxnSp>
        <p:nvCxnSpPr>
          <p:cNvPr id="83" name="Straight Connector 82"/>
          <p:cNvCxnSpPr>
            <a:stCxn id="80" idx="3"/>
            <a:endCxn id="82" idx="1"/>
          </p:cNvCxnSpPr>
          <p:nvPr/>
        </p:nvCxnSpPr>
        <p:spPr>
          <a:xfrm>
            <a:off x="2723272" y="5249471"/>
            <a:ext cx="321855" cy="50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84160" y="4117794"/>
            <a:ext cx="2039112" cy="501187"/>
          </a:xfrm>
          <a:prstGeom prst="rect">
            <a:avLst/>
          </a:prstGeom>
          <a:solidFill>
            <a:schemeClr val="bg1">
              <a:lumMod val="6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5" name="TextBox 84"/>
          <p:cNvSpPr txBox="1"/>
          <p:nvPr/>
        </p:nvSpPr>
        <p:spPr>
          <a:xfrm>
            <a:off x="684160" y="4088330"/>
            <a:ext cx="2039112" cy="543176"/>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b="1" kern="1200" dirty="0"/>
              <a:t>Critical Business Data Collection</a:t>
            </a:r>
          </a:p>
        </p:txBody>
      </p:sp>
      <p:sp>
        <p:nvSpPr>
          <p:cNvPr id="86" name="Rectangle 85"/>
          <p:cNvSpPr/>
          <p:nvPr/>
        </p:nvSpPr>
        <p:spPr>
          <a:xfrm>
            <a:off x="3068626" y="4112174"/>
            <a:ext cx="8357616" cy="547770"/>
          </a:xfrm>
          <a:prstGeom prst="rect">
            <a:avLst/>
          </a:prstGeom>
          <a:solidFill>
            <a:srgbClr val="002060"/>
          </a:solidFill>
        </p:spPr>
        <p:style>
          <a:lnRef idx="2">
            <a:schemeClr val="lt1">
              <a:hueOff val="0"/>
              <a:satOff val="0"/>
              <a:lumOff val="0"/>
              <a:alphaOff val="0"/>
            </a:schemeClr>
          </a:lnRef>
          <a:fillRef idx="1">
            <a:schemeClr val="accent5">
              <a:hueOff val="-2703417"/>
              <a:satOff val="-6968"/>
              <a:lumOff val="-4706"/>
              <a:alphaOff val="0"/>
            </a:schemeClr>
          </a:fillRef>
          <a:effectRef idx="0">
            <a:schemeClr val="accent5">
              <a:hueOff val="-2703417"/>
              <a:satOff val="-6968"/>
              <a:lumOff val="-4706"/>
              <a:alphaOff val="0"/>
            </a:schemeClr>
          </a:effectRef>
          <a:fontRef idx="minor">
            <a:schemeClr val="lt1"/>
          </a:fontRef>
        </p:style>
      </p:sp>
      <p:sp>
        <p:nvSpPr>
          <p:cNvPr id="87" name="TextBox 86"/>
          <p:cNvSpPr txBox="1"/>
          <p:nvPr/>
        </p:nvSpPr>
        <p:spPr>
          <a:xfrm>
            <a:off x="3045127" y="4094502"/>
            <a:ext cx="8357616" cy="5477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114300" lvl="1" indent="-114300" defTabSz="666750">
              <a:lnSpc>
                <a:spcPct val="90000"/>
              </a:lnSpc>
              <a:spcBef>
                <a:spcPct val="0"/>
              </a:spcBef>
              <a:spcAft>
                <a:spcPct val="15000"/>
              </a:spcAft>
              <a:buFont typeface="Courier New" panose="02070309020205020404" pitchFamily="49" charset="0"/>
              <a:buChar char="o"/>
            </a:pPr>
            <a:r>
              <a:rPr lang="en-US" sz="1200" dirty="0"/>
              <a:t>Ace team will create a cohesive strategy involving main business units and IS organization</a:t>
            </a:r>
            <a:endParaRPr lang="en-US" sz="1200" kern="1200" dirty="0"/>
          </a:p>
        </p:txBody>
      </p:sp>
      <p:cxnSp>
        <p:nvCxnSpPr>
          <p:cNvPr id="88" name="Straight Connector 87"/>
          <p:cNvCxnSpPr>
            <a:stCxn id="85" idx="3"/>
            <a:endCxn id="87" idx="1"/>
          </p:cNvCxnSpPr>
          <p:nvPr/>
        </p:nvCxnSpPr>
        <p:spPr>
          <a:xfrm>
            <a:off x="2723272" y="4359918"/>
            <a:ext cx="321855" cy="846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84160" y="2731062"/>
            <a:ext cx="2039112" cy="501187"/>
          </a:xfrm>
          <a:prstGeom prst="rect">
            <a:avLst/>
          </a:prstGeom>
          <a:solidFill>
            <a:schemeClr val="bg1">
              <a:lumMod val="6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0" name="TextBox 89"/>
          <p:cNvSpPr txBox="1"/>
          <p:nvPr/>
        </p:nvSpPr>
        <p:spPr>
          <a:xfrm>
            <a:off x="684160" y="2735299"/>
            <a:ext cx="2039112" cy="501187"/>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b="1" kern="1200" dirty="0"/>
              <a:t>Ensure you have the right skills</a:t>
            </a:r>
          </a:p>
        </p:txBody>
      </p:sp>
      <p:sp>
        <p:nvSpPr>
          <p:cNvPr id="91" name="Rectangle 90"/>
          <p:cNvSpPr/>
          <p:nvPr/>
        </p:nvSpPr>
        <p:spPr>
          <a:xfrm>
            <a:off x="3068626" y="2707569"/>
            <a:ext cx="8357616" cy="548173"/>
          </a:xfrm>
          <a:prstGeom prst="rect">
            <a:avLst/>
          </a:prstGeom>
          <a:solidFill>
            <a:schemeClr val="accent6"/>
          </a:solidFill>
        </p:spPr>
        <p:style>
          <a:lnRef idx="2">
            <a:schemeClr val="lt1">
              <a:hueOff val="0"/>
              <a:satOff val="0"/>
              <a:lumOff val="0"/>
              <a:alphaOff val="0"/>
            </a:schemeClr>
          </a:lnRef>
          <a:fillRef idx="1">
            <a:scrgbClr r="0" g="0" b="0"/>
          </a:fillRef>
          <a:effectRef idx="0">
            <a:schemeClr val="accent5">
              <a:hueOff val="-4055126"/>
              <a:satOff val="-10451"/>
              <a:lumOff val="-7059"/>
              <a:alphaOff val="0"/>
            </a:schemeClr>
          </a:effectRef>
          <a:fontRef idx="minor">
            <a:schemeClr val="lt1"/>
          </a:fontRef>
        </p:style>
      </p:sp>
      <p:sp>
        <p:nvSpPr>
          <p:cNvPr id="92" name="TextBox 91"/>
          <p:cNvSpPr txBox="1"/>
          <p:nvPr/>
        </p:nvSpPr>
        <p:spPr>
          <a:xfrm>
            <a:off x="3045127" y="2718872"/>
            <a:ext cx="8357616" cy="534041"/>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We will ensure ACE has the necessary skills – a multi-prong strategy will be adopted, e.g., developed in-house, acquired, or outsourced</a:t>
            </a:r>
          </a:p>
        </p:txBody>
      </p:sp>
      <p:cxnSp>
        <p:nvCxnSpPr>
          <p:cNvPr id="93" name="Straight Connector 92"/>
          <p:cNvCxnSpPr>
            <a:stCxn id="90" idx="3"/>
            <a:endCxn id="92" idx="1"/>
          </p:cNvCxnSpPr>
          <p:nvPr/>
        </p:nvCxnSpPr>
        <p:spPr>
          <a:xfrm>
            <a:off x="2723272" y="2985893"/>
            <a:ext cx="32185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84160" y="1969850"/>
            <a:ext cx="2039112" cy="438912"/>
            <a:chOff x="5122" y="3669579"/>
            <a:chExt cx="2620104" cy="257400"/>
          </a:xfrm>
          <a:solidFill>
            <a:schemeClr val="bg1">
              <a:lumMod val="65000"/>
            </a:schemeClr>
          </a:solidFill>
        </p:grpSpPr>
        <p:sp>
          <p:nvSpPr>
            <p:cNvPr id="104" name="Rectangle 103"/>
            <p:cNvSpPr/>
            <p:nvPr/>
          </p:nvSpPr>
          <p:spPr>
            <a:xfrm>
              <a:off x="5122" y="3669579"/>
              <a:ext cx="2620104" cy="257400"/>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5" name="TextBox 104"/>
            <p:cNvSpPr txBox="1"/>
            <p:nvPr/>
          </p:nvSpPr>
          <p:spPr>
            <a:xfrm>
              <a:off x="5122" y="3669579"/>
              <a:ext cx="2620104" cy="257400"/>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dirty="0"/>
                <a:t>Infra/Storage/Data</a:t>
              </a:r>
              <a:endParaRPr lang="en-US" sz="1400" kern="1200" dirty="0"/>
            </a:p>
          </p:txBody>
        </p:sp>
      </p:grpSp>
      <p:sp>
        <p:nvSpPr>
          <p:cNvPr id="106" name="Rectangle 105"/>
          <p:cNvSpPr/>
          <p:nvPr/>
        </p:nvSpPr>
        <p:spPr>
          <a:xfrm>
            <a:off x="3068626" y="1868285"/>
            <a:ext cx="8357616" cy="629626"/>
          </a:xfrm>
          <a:prstGeom prst="rect">
            <a:avLst/>
          </a:prstGeom>
          <a:solidFill>
            <a:srgbClr val="7030A0"/>
          </a:solidFill>
        </p:spPr>
        <p:style>
          <a:lnRef idx="2">
            <a:schemeClr val="lt1">
              <a:hueOff val="0"/>
              <a:satOff val="0"/>
              <a:lumOff val="0"/>
              <a:alphaOff val="0"/>
            </a:schemeClr>
          </a:lnRef>
          <a:fillRef idx="1">
            <a:scrgbClr r="0" g="0" b="0"/>
          </a:fillRef>
          <a:effectRef idx="0">
            <a:schemeClr val="accent5">
              <a:hueOff val="-4055126"/>
              <a:satOff val="-10451"/>
              <a:lumOff val="-7059"/>
              <a:alphaOff val="0"/>
            </a:schemeClr>
          </a:effectRef>
          <a:fontRef idx="minor">
            <a:schemeClr val="lt1"/>
          </a:fontRef>
        </p:style>
      </p:sp>
      <p:sp>
        <p:nvSpPr>
          <p:cNvPr id="107" name="TextBox 106"/>
          <p:cNvSpPr txBox="1"/>
          <p:nvPr/>
        </p:nvSpPr>
        <p:spPr>
          <a:xfrm>
            <a:off x="3045127" y="1874493"/>
            <a:ext cx="8357616" cy="6296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2713" lvl="1" indent="-112713">
              <a:buFont typeface="Courier New" panose="02070309020205020404" pitchFamily="49" charset="0"/>
              <a:buChar char="o"/>
            </a:pPr>
            <a:r>
              <a:rPr lang="en-US" sz="1200" dirty="0"/>
              <a:t>ACE may implement a hybrid architectural approach for cloud-based backup or disaster recovery</a:t>
            </a:r>
          </a:p>
          <a:p>
            <a:pPr marL="112713" lvl="1" indent="-112713">
              <a:buFont typeface="Courier New" panose="02070309020205020404" pitchFamily="49" charset="0"/>
              <a:buChar char="o"/>
            </a:pPr>
            <a:r>
              <a:rPr lang="en-US" sz="1200" dirty="0"/>
              <a:t>ACE will decide whether cloud native or 3</a:t>
            </a:r>
            <a:r>
              <a:rPr lang="en-US" sz="1200" baseline="30000" dirty="0"/>
              <a:t>rd</a:t>
            </a:r>
            <a:r>
              <a:rPr lang="en-US" sz="1200" dirty="0"/>
              <a:t> party vendor or on-premise infrastructure elements to use   </a:t>
            </a:r>
          </a:p>
          <a:p>
            <a:pPr marL="112713" lvl="1" indent="-112713">
              <a:buFont typeface="Courier New" panose="02070309020205020404" pitchFamily="49" charset="0"/>
              <a:buChar char="o"/>
            </a:pPr>
            <a:r>
              <a:rPr lang="en-US" sz="1200" dirty="0"/>
              <a:t>ACE team will establish a Data Protection Strategy that Spans the datacenter and the Public Cloud</a:t>
            </a:r>
          </a:p>
        </p:txBody>
      </p:sp>
      <p:cxnSp>
        <p:nvCxnSpPr>
          <p:cNvPr id="108" name="Straight Connector 107"/>
          <p:cNvCxnSpPr>
            <a:stCxn id="105" idx="3"/>
            <a:endCxn id="107" idx="1"/>
          </p:cNvCxnSpPr>
          <p:nvPr/>
        </p:nvCxnSpPr>
        <p:spPr>
          <a:xfrm>
            <a:off x="2723272" y="2189306"/>
            <a:ext cx="32185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681283" y="1091046"/>
            <a:ext cx="2039112" cy="438912"/>
            <a:chOff x="5122" y="2922972"/>
            <a:chExt cx="2620104" cy="257400"/>
          </a:xfrm>
          <a:solidFill>
            <a:schemeClr val="bg1">
              <a:lumMod val="65000"/>
            </a:schemeClr>
          </a:solidFill>
        </p:grpSpPr>
        <p:sp>
          <p:nvSpPr>
            <p:cNvPr id="43" name="Rectangle 42"/>
            <p:cNvSpPr/>
            <p:nvPr/>
          </p:nvSpPr>
          <p:spPr>
            <a:xfrm>
              <a:off x="5122" y="2922972"/>
              <a:ext cx="2620104" cy="257400"/>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p:cNvSpPr txBox="1"/>
            <p:nvPr/>
          </p:nvSpPr>
          <p:spPr>
            <a:xfrm>
              <a:off x="5122" y="2922972"/>
              <a:ext cx="2620104" cy="257400"/>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dirty="0"/>
                <a:t>Identity Management</a:t>
              </a:r>
              <a:endParaRPr lang="en-US" sz="1400" kern="1200" dirty="0"/>
            </a:p>
          </p:txBody>
        </p:sp>
      </p:grpSp>
      <p:grpSp>
        <p:nvGrpSpPr>
          <p:cNvPr id="45" name="Group 44"/>
          <p:cNvGrpSpPr/>
          <p:nvPr/>
        </p:nvGrpSpPr>
        <p:grpSpPr>
          <a:xfrm>
            <a:off x="3045127" y="900883"/>
            <a:ext cx="8357616" cy="819238"/>
            <a:chOff x="3358855" y="2600918"/>
            <a:chExt cx="7126683" cy="819238"/>
          </a:xfrm>
          <a:solidFill>
            <a:srgbClr val="002060"/>
          </a:solidFill>
        </p:grpSpPr>
        <p:sp>
          <p:nvSpPr>
            <p:cNvPr id="46" name="Rectangle 45"/>
            <p:cNvSpPr/>
            <p:nvPr/>
          </p:nvSpPr>
          <p:spPr>
            <a:xfrm>
              <a:off x="3358855" y="2601222"/>
              <a:ext cx="7126683" cy="818934"/>
            </a:xfrm>
            <a:prstGeom prst="rect">
              <a:avLst/>
            </a:prstGeom>
            <a:grpFill/>
          </p:spPr>
          <p:style>
            <a:lnRef idx="2">
              <a:schemeClr val="lt1">
                <a:hueOff val="0"/>
                <a:satOff val="0"/>
                <a:lumOff val="0"/>
                <a:alphaOff val="0"/>
              </a:schemeClr>
            </a:lnRef>
            <a:fillRef idx="1">
              <a:schemeClr val="accent5">
                <a:hueOff val="-2703417"/>
                <a:satOff val="-6968"/>
                <a:lumOff val="-4706"/>
                <a:alphaOff val="0"/>
              </a:schemeClr>
            </a:fillRef>
            <a:effectRef idx="0">
              <a:schemeClr val="accent5">
                <a:hueOff val="-2703417"/>
                <a:satOff val="-6968"/>
                <a:lumOff val="-4706"/>
                <a:alphaOff val="0"/>
              </a:schemeClr>
            </a:effectRef>
            <a:fontRef idx="minor">
              <a:schemeClr val="lt1"/>
            </a:fontRef>
          </p:style>
        </p:sp>
        <p:sp>
          <p:nvSpPr>
            <p:cNvPr id="47" name="TextBox 46"/>
            <p:cNvSpPr txBox="1"/>
            <p:nvPr/>
          </p:nvSpPr>
          <p:spPr>
            <a:xfrm>
              <a:off x="3358855" y="2600918"/>
              <a:ext cx="7126683" cy="819237"/>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ACE will implement standards-based identity federation solutions, such as SAML and OpenID Connect</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Provide on-premise and cloud directory synchronization, if needed</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Update current procedures and policies to support Authentication and federation, timely identity provisioning and support for compliance</a:t>
              </a:r>
            </a:p>
          </p:txBody>
        </p:sp>
      </p:grpSp>
      <p:cxnSp>
        <p:nvCxnSpPr>
          <p:cNvPr id="48" name="Straight Connector 47"/>
          <p:cNvCxnSpPr>
            <a:endCxn id="47" idx="1"/>
          </p:cNvCxnSpPr>
          <p:nvPr/>
        </p:nvCxnSpPr>
        <p:spPr>
          <a:xfrm flipV="1">
            <a:off x="2714641" y="1310502"/>
            <a:ext cx="330486" cy="152"/>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82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6" name="Slide Number Placeholder 5"/>
          <p:cNvSpPr>
            <a:spLocks noGrp="1"/>
          </p:cNvSpPr>
          <p:nvPr>
            <p:ph type="sldNum" sz="quarter" idx="12"/>
          </p:nvPr>
        </p:nvSpPr>
        <p:spPr/>
        <p:txBody>
          <a:bodyPr/>
          <a:lstStyle/>
          <a:p>
            <a:fld id="{C6ADAEF1-65ED-4509-A757-C1E47840B4B8}" type="slidenum">
              <a:rPr lang="en-US" smtClean="0"/>
              <a:t>11</a:t>
            </a:fld>
            <a:endParaRPr lang="en-US"/>
          </a:p>
        </p:txBody>
      </p:sp>
      <p:pic>
        <p:nvPicPr>
          <p:cNvPr id="8" name="Picture 7"/>
          <p:cNvPicPr>
            <a:picLocks noChangeAspect="1"/>
          </p:cNvPicPr>
          <p:nvPr/>
        </p:nvPicPr>
        <p:blipFill>
          <a:blip r:embed="rId2"/>
          <a:stretch>
            <a:fillRect/>
          </a:stretch>
        </p:blipFill>
        <p:spPr>
          <a:xfrm>
            <a:off x="336428" y="655768"/>
            <a:ext cx="4744528" cy="2741049"/>
          </a:xfrm>
          <a:prstGeom prst="rect">
            <a:avLst/>
          </a:prstGeom>
          <a:ln>
            <a:solidFill>
              <a:schemeClr val="bg1">
                <a:lumMod val="85000"/>
              </a:schemeClr>
            </a:solidFill>
          </a:ln>
        </p:spPr>
      </p:pic>
      <p:sp>
        <p:nvSpPr>
          <p:cNvPr id="12" name="TextBox 11"/>
          <p:cNvSpPr txBox="1"/>
          <p:nvPr/>
        </p:nvSpPr>
        <p:spPr>
          <a:xfrm>
            <a:off x="1043796" y="3006261"/>
            <a:ext cx="2969840" cy="261610"/>
          </a:xfrm>
          <a:prstGeom prst="rect">
            <a:avLst/>
          </a:prstGeom>
          <a:noFill/>
        </p:spPr>
        <p:txBody>
          <a:bodyPr wrap="square" rtlCol="0">
            <a:spAutoFit/>
          </a:bodyPr>
          <a:lstStyle/>
          <a:p>
            <a:r>
              <a:rPr lang="en-US" sz="1100" i="1" dirty="0"/>
              <a:t>Investment/ Value Analysis Framework</a:t>
            </a:r>
          </a:p>
        </p:txBody>
      </p:sp>
      <p:pic>
        <p:nvPicPr>
          <p:cNvPr id="4" name="Picture 3"/>
          <p:cNvPicPr>
            <a:picLocks noChangeAspect="1"/>
          </p:cNvPicPr>
          <p:nvPr/>
        </p:nvPicPr>
        <p:blipFill>
          <a:blip r:embed="rId3">
            <a:duotone>
              <a:schemeClr val="accent1">
                <a:shade val="45000"/>
                <a:satMod val="135000"/>
              </a:schemeClr>
              <a:prstClr val="white"/>
            </a:duotone>
          </a:blip>
          <a:stretch>
            <a:fillRect/>
          </a:stretch>
        </p:blipFill>
        <p:spPr>
          <a:xfrm>
            <a:off x="336428" y="3460262"/>
            <a:ext cx="4744528" cy="2957790"/>
          </a:xfrm>
          <a:prstGeom prst="rect">
            <a:avLst/>
          </a:prstGeom>
        </p:spPr>
      </p:pic>
      <p:sp>
        <p:nvSpPr>
          <p:cNvPr id="13" name="TextBox 12"/>
          <p:cNvSpPr txBox="1"/>
          <p:nvPr/>
        </p:nvSpPr>
        <p:spPr>
          <a:xfrm>
            <a:off x="1040925" y="6350429"/>
            <a:ext cx="2969840" cy="261610"/>
          </a:xfrm>
          <a:prstGeom prst="rect">
            <a:avLst/>
          </a:prstGeom>
          <a:noFill/>
        </p:spPr>
        <p:txBody>
          <a:bodyPr wrap="square" rtlCol="0">
            <a:spAutoFit/>
          </a:bodyPr>
          <a:lstStyle/>
          <a:p>
            <a:r>
              <a:rPr lang="en-US" sz="1100" i="1" dirty="0"/>
              <a:t>Workload Characteristics Analysis Framework</a:t>
            </a:r>
          </a:p>
        </p:txBody>
      </p:sp>
      <p:sp>
        <p:nvSpPr>
          <p:cNvPr id="14" name="Rectangle 13"/>
          <p:cNvSpPr/>
          <p:nvPr/>
        </p:nvSpPr>
        <p:spPr>
          <a:xfrm>
            <a:off x="5287992" y="696904"/>
            <a:ext cx="6728603" cy="6017032"/>
          </a:xfrm>
          <a:prstGeom prst="rect">
            <a:avLst/>
          </a:prstGeom>
        </p:spPr>
        <p:txBody>
          <a:bodyPr wrap="square">
            <a:spAutoFit/>
          </a:bodyPr>
          <a:lstStyle/>
          <a:p>
            <a:pPr marL="114300" indent="-114300" fontAlgn="ctr">
              <a:spcAft>
                <a:spcPts val="600"/>
              </a:spcAft>
              <a:buFont typeface="Arial" panose="020B0604020202020204" pitchFamily="34" charset="0"/>
              <a:buChar char="•"/>
            </a:pPr>
            <a:r>
              <a:rPr lang="en-US" sz="1500" dirty="0"/>
              <a:t>The biggest challenge is changing the culture and mindset </a:t>
            </a:r>
          </a:p>
          <a:p>
            <a:pPr marL="114300" indent="-114300" fontAlgn="ctr">
              <a:spcAft>
                <a:spcPts val="600"/>
              </a:spcAft>
              <a:buFont typeface="Arial" panose="020B0604020202020204" pitchFamily="34" charset="0"/>
              <a:buChar char="•"/>
            </a:pPr>
            <a:r>
              <a:rPr lang="en-US" sz="1500" dirty="0"/>
              <a:t>Switch from a strategic focus on developing technology solutions to measuring business benefits</a:t>
            </a:r>
          </a:p>
          <a:p>
            <a:pPr marL="114300" indent="-114300" fontAlgn="ctr">
              <a:spcAft>
                <a:spcPts val="600"/>
              </a:spcAft>
              <a:buFont typeface="Arial" panose="020B0604020202020204" pitchFamily="34" charset="0"/>
              <a:buChar char="•"/>
            </a:pPr>
            <a:r>
              <a:rPr lang="en-US" sz="1500" dirty="0"/>
              <a:t>It is an evolutionary journey</a:t>
            </a:r>
          </a:p>
          <a:p>
            <a:pPr marL="114300" indent="-114300" fontAlgn="ctr">
              <a:spcAft>
                <a:spcPts val="600"/>
              </a:spcAft>
              <a:buFont typeface="Arial" panose="020B0604020202020204" pitchFamily="34" charset="0"/>
              <a:buChar char="•"/>
            </a:pPr>
            <a:r>
              <a:rPr lang="en-US" sz="1500" dirty="0"/>
              <a:t>Consider the following two factors when evaluating an application for cloud migration: technical complexity and business impact</a:t>
            </a:r>
          </a:p>
          <a:p>
            <a:pPr marL="114300" indent="-114300" fontAlgn="ctr">
              <a:spcAft>
                <a:spcPts val="600"/>
              </a:spcAft>
              <a:buFont typeface="Arial" panose="020B0604020202020204" pitchFamily="34" charset="0"/>
              <a:buChar char="•"/>
            </a:pPr>
            <a:r>
              <a:rPr lang="en-US" sz="1500" dirty="0"/>
              <a:t>Start with the least technically complex application that has the least impact on business</a:t>
            </a:r>
          </a:p>
          <a:p>
            <a:pPr marL="114300" indent="-114300" fontAlgn="ctr">
              <a:spcAft>
                <a:spcPts val="600"/>
              </a:spcAft>
              <a:buFont typeface="Arial" panose="020B0604020202020204" pitchFamily="34" charset="0"/>
              <a:buChar char="•"/>
            </a:pPr>
            <a:r>
              <a:rPr lang="en-US" sz="1500" dirty="0"/>
              <a:t>The strategy would be to make decisions based on the difficulty of the project and expected benefits</a:t>
            </a:r>
          </a:p>
          <a:p>
            <a:pPr marL="114300" indent="-114300" fontAlgn="ctr">
              <a:spcAft>
                <a:spcPts val="600"/>
              </a:spcAft>
              <a:buFont typeface="Arial" panose="020B0604020202020204" pitchFamily="34" charset="0"/>
              <a:buChar char="•"/>
            </a:pPr>
            <a:r>
              <a:rPr lang="en-US" sz="1500" dirty="0"/>
              <a:t>If the application didn't work in the cloud, the team would understand why the application failed and how to fix the issue. If the problem could not be resolved, the application would remain in the datacenter.</a:t>
            </a:r>
          </a:p>
          <a:p>
            <a:pPr marL="114300" indent="-114300" fontAlgn="ctr">
              <a:spcAft>
                <a:spcPts val="600"/>
              </a:spcAft>
              <a:buFont typeface="Arial" panose="020B0604020202020204" pitchFamily="34" charset="0"/>
              <a:buChar char="•"/>
            </a:pPr>
            <a:r>
              <a:rPr lang="en-US" sz="1500" dirty="0"/>
              <a:t>Are capabilities critical to an application available in the cloud?</a:t>
            </a:r>
          </a:p>
          <a:p>
            <a:pPr marL="114300" indent="-114300" fontAlgn="ctr">
              <a:spcAft>
                <a:spcPts val="600"/>
              </a:spcAft>
              <a:buFont typeface="Arial" panose="020B0604020202020204" pitchFamily="34" charset="0"/>
              <a:buChar char="•"/>
            </a:pPr>
            <a:r>
              <a:rPr lang="en-US" sz="1500" dirty="0"/>
              <a:t>If a Business Unit (BU) develops a new application, the application should run in platform as a service, PaaS, a pure cloud environment.</a:t>
            </a:r>
          </a:p>
          <a:p>
            <a:pPr marL="114300" indent="-114300" fontAlgn="ctr">
              <a:spcAft>
                <a:spcPts val="600"/>
              </a:spcAft>
              <a:buFont typeface="Arial" panose="020B0604020202020204" pitchFamily="34" charset="0"/>
              <a:buChar char="•"/>
            </a:pPr>
            <a:r>
              <a:rPr lang="en-US" sz="1500" dirty="0"/>
              <a:t> If an existing application is moved to the cloud, the application should be re-architected to run in PaaS or re-hosted to run in IaaS, infrastructure as a service. </a:t>
            </a:r>
          </a:p>
          <a:p>
            <a:pPr marL="114300" indent="-114300" fontAlgn="ctr">
              <a:spcAft>
                <a:spcPts val="600"/>
              </a:spcAft>
              <a:buFont typeface="Arial" panose="020B0604020202020204" pitchFamily="34" charset="0"/>
              <a:buChar char="•"/>
            </a:pPr>
            <a:r>
              <a:rPr lang="en-US" sz="1500" dirty="0"/>
              <a:t>If an application is moved to the cloud and no further investment is planned for redevelopment, these applications should be re-hosted in IaaS</a:t>
            </a:r>
          </a:p>
          <a:p>
            <a:pPr marL="114300" indent="-114300" fontAlgn="ctr">
              <a:spcAft>
                <a:spcPts val="600"/>
              </a:spcAft>
              <a:buFont typeface="Arial" panose="020B0604020202020204" pitchFamily="34" charset="0"/>
              <a:buChar char="•"/>
            </a:pPr>
            <a:r>
              <a:rPr lang="en-US" sz="1500" dirty="0"/>
              <a:t>If an application will either be re-architected or is a net new application, it should be developed for PaaS or SaaS, software as a service.</a:t>
            </a:r>
          </a:p>
        </p:txBody>
      </p:sp>
      <p:sp>
        <p:nvSpPr>
          <p:cNvPr id="15" name="Rectangle 14"/>
          <p:cNvSpPr/>
          <p:nvPr/>
        </p:nvSpPr>
        <p:spPr>
          <a:xfrm>
            <a:off x="1043796" y="-7815"/>
            <a:ext cx="8213326" cy="584775"/>
          </a:xfrm>
          <a:prstGeom prst="rect">
            <a:avLst/>
          </a:prstGeom>
        </p:spPr>
        <p:txBody>
          <a:bodyPr wrap="square">
            <a:spAutoFit/>
          </a:bodyPr>
          <a:lstStyle/>
          <a:p>
            <a:r>
              <a:rPr lang="en-US" sz="3200" dirty="0">
                <a:latin typeface="+mj-lt"/>
              </a:rPr>
              <a:t>Analysis &amp; Classification of Workload</a:t>
            </a:r>
            <a:endParaRPr lang="en-US" sz="1100" dirty="0">
              <a:latin typeface="+mj-lt"/>
            </a:endParaRPr>
          </a:p>
        </p:txBody>
      </p:sp>
    </p:spTree>
    <p:extLst>
      <p:ext uri="{BB962C8B-B14F-4D97-AF65-F5344CB8AC3E}">
        <p14:creationId xmlns:p14="http://schemas.microsoft.com/office/powerpoint/2010/main" val="1107552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94097" y="1462561"/>
            <a:ext cx="5115463" cy="3970318"/>
          </a:xfrm>
          <a:prstGeom prst="rect">
            <a:avLst/>
          </a:prstGeom>
        </p:spPr>
        <p:txBody>
          <a:bodyPr wrap="square">
            <a:spAutoFit/>
          </a:bodyPr>
          <a:lstStyle/>
          <a:p>
            <a:pPr marL="285750" indent="-285750">
              <a:buClr>
                <a:schemeClr val="accent5"/>
              </a:buClr>
              <a:buFont typeface="Wingdings" panose="05000000000000000000" pitchFamily="2" charset="2"/>
              <a:buChar char="Ø"/>
            </a:pPr>
            <a:r>
              <a:rPr lang="en-US" dirty="0">
                <a:latin typeface="Calibri" panose="020F0502020204030204" pitchFamily="34" charset="0"/>
              </a:rPr>
              <a:t>ACE will leverage multiple approaches and business drivers to formulate the migration strategy. </a:t>
            </a:r>
          </a:p>
          <a:p>
            <a:pPr marL="285750" indent="-285750">
              <a:buClr>
                <a:schemeClr val="accent5"/>
              </a:buClr>
              <a:buFont typeface="Wingdings" panose="05000000000000000000" pitchFamily="2" charset="2"/>
              <a:buChar char="Ø"/>
            </a:pPr>
            <a:endParaRPr lang="en-US" dirty="0">
              <a:latin typeface="Calibri" panose="020F0502020204030204" pitchFamily="34" charset="0"/>
            </a:endParaRPr>
          </a:p>
          <a:p>
            <a:pPr marL="285750" indent="-285750">
              <a:buClr>
                <a:schemeClr val="accent5"/>
              </a:buClr>
              <a:buFont typeface="Wingdings" panose="05000000000000000000" pitchFamily="2" charset="2"/>
              <a:buChar char="Ø"/>
            </a:pPr>
            <a:r>
              <a:rPr lang="en-US" b="1" dirty="0">
                <a:latin typeface="Calibri" panose="020F0502020204030204" pitchFamily="34" charset="0"/>
              </a:rPr>
              <a:t>Analyze IT operations for cost optimizations </a:t>
            </a:r>
            <a:r>
              <a:rPr lang="en-US" dirty="0">
                <a:latin typeface="Calibri" panose="020F0502020204030204" pitchFamily="34" charset="0"/>
              </a:rPr>
              <a:t>to buy, maintain and refresh required software.</a:t>
            </a:r>
          </a:p>
          <a:p>
            <a:pPr marL="285750" indent="-285750">
              <a:buClr>
                <a:schemeClr val="accent5"/>
              </a:buClr>
              <a:buFont typeface="Wingdings" panose="05000000000000000000" pitchFamily="2" charset="2"/>
              <a:buChar char="Ø"/>
            </a:pPr>
            <a:endParaRPr lang="en-US" dirty="0">
              <a:latin typeface="Calibri" panose="020F0502020204030204" pitchFamily="34" charset="0"/>
            </a:endParaRPr>
          </a:p>
          <a:p>
            <a:pPr marL="285750" indent="-285750">
              <a:buClr>
                <a:schemeClr val="accent5"/>
              </a:buClr>
              <a:buFont typeface="Wingdings" panose="05000000000000000000" pitchFamily="2" charset="2"/>
              <a:buChar char="Ø"/>
            </a:pPr>
            <a:r>
              <a:rPr lang="en-US" dirty="0">
                <a:latin typeface="Calibri" panose="020F0502020204030204" pitchFamily="34" charset="0"/>
              </a:rPr>
              <a:t>ACE IT Programs as cloud service consumers can use a </a:t>
            </a:r>
            <a:r>
              <a:rPr lang="en-US" b="1" dirty="0">
                <a:latin typeface="Calibri" panose="020F0502020204030204" pitchFamily="34" charset="0"/>
              </a:rPr>
              <a:t>flexible utility-type, pay-per-use model</a:t>
            </a:r>
            <a:r>
              <a:rPr lang="en-US" dirty="0">
                <a:latin typeface="Calibri" panose="020F0502020204030204" pitchFamily="34" charset="0"/>
              </a:rPr>
              <a:t> to pay only for IT services they need and consume.</a:t>
            </a:r>
          </a:p>
          <a:p>
            <a:pPr marL="285750" indent="-285750">
              <a:buClr>
                <a:schemeClr val="accent5"/>
              </a:buClr>
              <a:buFont typeface="Wingdings" panose="05000000000000000000" pitchFamily="2" charset="2"/>
              <a:buChar char="Ø"/>
            </a:pPr>
            <a:endParaRPr lang="en-US" dirty="0">
              <a:latin typeface="Calibri" panose="020F0502020204030204" pitchFamily="34" charset="0"/>
            </a:endParaRPr>
          </a:p>
          <a:p>
            <a:pPr marL="285750" indent="-285750">
              <a:buClr>
                <a:schemeClr val="accent5"/>
              </a:buClr>
              <a:buFont typeface="Wingdings" panose="05000000000000000000" pitchFamily="2" charset="2"/>
              <a:buChar char="Ø"/>
            </a:pPr>
            <a:r>
              <a:rPr lang="en-US" dirty="0">
                <a:latin typeface="Calibri" panose="020F0502020204030204" pitchFamily="34" charset="0"/>
              </a:rPr>
              <a:t>The Governance teams for these pay-per-use models will </a:t>
            </a:r>
            <a:r>
              <a:rPr lang="en-US" b="1" dirty="0">
                <a:latin typeface="Calibri" panose="020F0502020204030204" pitchFamily="34" charset="0"/>
              </a:rPr>
              <a:t>ensure the compliance </a:t>
            </a:r>
            <a:r>
              <a:rPr lang="en-US" dirty="0">
                <a:latin typeface="Calibri" panose="020F0502020204030204" pitchFamily="34" charset="0"/>
              </a:rPr>
              <a:t>of the ACE security &amp; VRM standards.</a:t>
            </a:r>
          </a:p>
        </p:txBody>
      </p:sp>
      <p:sp>
        <p:nvSpPr>
          <p:cNvPr id="8" name="Rectangle 7"/>
          <p:cNvSpPr/>
          <p:nvPr/>
        </p:nvSpPr>
        <p:spPr>
          <a:xfrm>
            <a:off x="1043796" y="61193"/>
            <a:ext cx="8194472" cy="692497"/>
          </a:xfrm>
          <a:prstGeom prst="rect">
            <a:avLst/>
          </a:prstGeom>
        </p:spPr>
        <p:txBody>
          <a:bodyPr wrap="square">
            <a:spAutoFit/>
          </a:bodyPr>
          <a:lstStyle/>
          <a:p>
            <a:r>
              <a:rPr lang="en-US" sz="3900" dirty="0">
                <a:latin typeface="+mj-lt"/>
              </a:rPr>
              <a:t>Analysis &amp; Classification of Workload </a:t>
            </a:r>
            <a:r>
              <a:rPr lang="en-US" sz="1400" dirty="0"/>
              <a:t>(cont’d)</a:t>
            </a:r>
            <a:endParaRPr lang="en-US" sz="1400" dirty="0">
              <a:latin typeface="+mj-lt"/>
            </a:endParaRPr>
          </a:p>
        </p:txBody>
      </p:sp>
      <p:sp>
        <p:nvSpPr>
          <p:cNvPr id="9" name="TextBox 8"/>
          <p:cNvSpPr txBox="1"/>
          <p:nvPr/>
        </p:nvSpPr>
        <p:spPr>
          <a:xfrm>
            <a:off x="2204077" y="5363851"/>
            <a:ext cx="2047412" cy="261610"/>
          </a:xfrm>
          <a:prstGeom prst="rect">
            <a:avLst/>
          </a:prstGeom>
          <a:noFill/>
        </p:spPr>
        <p:txBody>
          <a:bodyPr wrap="square" rtlCol="0">
            <a:spAutoFit/>
          </a:bodyPr>
          <a:lstStyle/>
          <a:p>
            <a:r>
              <a:rPr lang="en-US" sz="1100" i="1" dirty="0"/>
              <a:t>ACE Cloud Migration Framework</a:t>
            </a:r>
          </a:p>
        </p:txBody>
      </p:sp>
      <p:sp>
        <p:nvSpPr>
          <p:cNvPr id="2" name="Date Placeholder 1"/>
          <p:cNvSpPr>
            <a:spLocks noGrp="1"/>
          </p:cNvSpPr>
          <p:nvPr>
            <p:ph type="dt" sz="half" idx="10"/>
          </p:nvPr>
        </p:nvSpPr>
        <p:spPr/>
        <p:txBody>
          <a:bodyPr/>
          <a:lstStyle/>
          <a:p>
            <a:r>
              <a:rPr lang="en-US"/>
              <a:t>08/04/2018 version 0.00</a:t>
            </a:r>
          </a:p>
        </p:txBody>
      </p:sp>
      <p:sp>
        <p:nvSpPr>
          <p:cNvPr id="6" name="Slide Number Placeholder 5"/>
          <p:cNvSpPr>
            <a:spLocks noGrp="1"/>
          </p:cNvSpPr>
          <p:nvPr>
            <p:ph type="sldNum" sz="quarter" idx="12"/>
          </p:nvPr>
        </p:nvSpPr>
        <p:spPr/>
        <p:txBody>
          <a:bodyPr/>
          <a:lstStyle/>
          <a:p>
            <a:fld id="{C6ADAEF1-65ED-4509-A757-C1E47840B4B8}" type="slidenum">
              <a:rPr lang="en-US" smtClean="0"/>
              <a:t>12</a:t>
            </a:fld>
            <a:endParaRPr lang="en-US"/>
          </a:p>
        </p:txBody>
      </p:sp>
      <p:pic>
        <p:nvPicPr>
          <p:cNvPr id="11" name="Picture 10"/>
          <p:cNvPicPr>
            <a:picLocks noChangeAspect="1"/>
          </p:cNvPicPr>
          <p:nvPr/>
        </p:nvPicPr>
        <p:blipFill>
          <a:blip r:embed="rId2"/>
          <a:stretch>
            <a:fillRect/>
          </a:stretch>
        </p:blipFill>
        <p:spPr>
          <a:xfrm>
            <a:off x="278121" y="1602945"/>
            <a:ext cx="6241832" cy="3797183"/>
          </a:xfrm>
          <a:prstGeom prst="rect">
            <a:avLst/>
          </a:prstGeom>
        </p:spPr>
      </p:pic>
    </p:spTree>
    <p:extLst>
      <p:ext uri="{BB962C8B-B14F-4D97-AF65-F5344CB8AC3E}">
        <p14:creationId xmlns:p14="http://schemas.microsoft.com/office/powerpoint/2010/main" val="220647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928969" y="5137"/>
            <a:ext cx="10472332" cy="675504"/>
          </a:xfrm>
        </p:spPr>
        <p:txBody>
          <a:bodyPr>
            <a:normAutofit/>
          </a:bodyPr>
          <a:lstStyle/>
          <a:p>
            <a:pPr>
              <a:spcAft>
                <a:spcPts val="600"/>
              </a:spcAft>
              <a:buClr>
                <a:srgbClr val="C00000"/>
              </a:buClr>
            </a:pPr>
            <a:r>
              <a:rPr lang="en-US" sz="4000" dirty="0"/>
              <a:t>Analysis &amp; Classification of Workload </a:t>
            </a:r>
            <a:r>
              <a:rPr lang="en-US" sz="1400" dirty="0"/>
              <a:t>(cont’d)</a:t>
            </a:r>
          </a:p>
        </p:txBody>
      </p:sp>
      <p:grpSp>
        <p:nvGrpSpPr>
          <p:cNvPr id="11" name="Group 10"/>
          <p:cNvGrpSpPr/>
          <p:nvPr/>
        </p:nvGrpSpPr>
        <p:grpSpPr>
          <a:xfrm>
            <a:off x="1115310" y="633773"/>
            <a:ext cx="9914631" cy="5990331"/>
            <a:chOff x="1344800" y="910577"/>
            <a:chExt cx="9456185" cy="5777658"/>
          </a:xfrm>
        </p:grpSpPr>
        <p:grpSp>
          <p:nvGrpSpPr>
            <p:cNvPr id="3" name="Group 2"/>
            <p:cNvGrpSpPr/>
            <p:nvPr/>
          </p:nvGrpSpPr>
          <p:grpSpPr>
            <a:xfrm>
              <a:off x="6168425" y="920806"/>
              <a:ext cx="4632451" cy="2430779"/>
              <a:chOff x="5270740" y="776381"/>
              <a:chExt cx="4313207" cy="1542116"/>
            </a:xfrm>
            <a:solidFill>
              <a:srgbClr val="9FA8FB"/>
            </a:solidFill>
          </p:grpSpPr>
          <p:sp>
            <p:nvSpPr>
              <p:cNvPr id="4" name="TextBox 3"/>
              <p:cNvSpPr txBox="1"/>
              <p:nvPr/>
            </p:nvSpPr>
            <p:spPr>
              <a:xfrm>
                <a:off x="5270740" y="776381"/>
                <a:ext cx="4310334" cy="225155"/>
              </a:xfrm>
              <a:prstGeom prst="rect">
                <a:avLst/>
              </a:prstGeom>
              <a:noFill/>
              <a:ln>
                <a:noFill/>
              </a:ln>
              <a:effectLst/>
            </p:spPr>
            <p:txBody>
              <a:bodyPr wrap="square" rtlCol="0">
                <a:spAutoFit/>
              </a:bodyPr>
              <a:lstStyle/>
              <a:p>
                <a:r>
                  <a:rPr lang="en-US" sz="1400" b="1" dirty="0"/>
                  <a:t>Application to Cloud Fitment</a:t>
                </a:r>
              </a:p>
            </p:txBody>
          </p:sp>
          <p:sp>
            <p:nvSpPr>
              <p:cNvPr id="2" name="Rectangle 1"/>
              <p:cNvSpPr/>
              <p:nvPr/>
            </p:nvSpPr>
            <p:spPr>
              <a:xfrm>
                <a:off x="5270740" y="976681"/>
                <a:ext cx="4313207" cy="1341816"/>
              </a:xfrm>
              <a:prstGeom prst="rect">
                <a:avLst/>
              </a:prstGeom>
              <a:noFill/>
              <a:ln>
                <a:noFill/>
              </a:ln>
              <a:effectLst/>
            </p:spPr>
            <p:txBody>
              <a:bodyPr wrap="square">
                <a:spAutoFit/>
              </a:bodyPr>
              <a:lstStyle/>
              <a:p>
                <a:pPr marL="112713" indent="-112713">
                  <a:spcAft>
                    <a:spcPts val="600"/>
                  </a:spcAft>
                  <a:buFont typeface="Arial" panose="020B0604020202020204" pitchFamily="34" charset="0"/>
                  <a:buChar char="•"/>
                </a:pPr>
                <a:r>
                  <a:rPr lang="en-US" sz="1350" dirty="0">
                    <a:solidFill>
                      <a:srgbClr val="000000"/>
                    </a:solidFill>
                    <a:ea typeface="Times New Roman" panose="02020603050405020304" pitchFamily="18" charset="0"/>
                  </a:rPr>
                  <a:t>Legacy applications, mission-critical workloads and sensitive data, such as, credit card might not be the ideal candidates for cloud migration.</a:t>
                </a:r>
              </a:p>
              <a:p>
                <a:pPr marL="112713" lvl="0" indent="-112713">
                  <a:spcAft>
                    <a:spcPts val="600"/>
                  </a:spcAft>
                  <a:buFont typeface="Arial" panose="020B0604020202020204" pitchFamily="34" charset="0"/>
                  <a:buChar char="•"/>
                </a:pPr>
                <a:r>
                  <a:rPr lang="en-US" sz="1350" dirty="0"/>
                  <a:t>Hybrid or private cloud will be a part of ACE cloud migration strategy.</a:t>
                </a:r>
              </a:p>
              <a:p>
                <a:pPr marL="112713" lvl="0" indent="-112713">
                  <a:spcAft>
                    <a:spcPts val="600"/>
                  </a:spcAft>
                  <a:buFont typeface="Arial" panose="020B0604020202020204" pitchFamily="34" charset="0"/>
                  <a:buChar char="•"/>
                </a:pPr>
                <a:r>
                  <a:rPr lang="en-US" sz="1350" dirty="0"/>
                  <a:t>ACE team will be aware of the public cloud, being a multi-tenant environment - means shared resources.</a:t>
                </a:r>
              </a:p>
              <a:p>
                <a:pPr marL="112713" indent="-112713">
                  <a:spcAft>
                    <a:spcPts val="600"/>
                  </a:spcAft>
                  <a:buFont typeface="Arial" panose="020B0604020202020204" pitchFamily="34" charset="0"/>
                  <a:buChar char="•"/>
                </a:pPr>
                <a:r>
                  <a:rPr lang="en-US" sz="1350" dirty="0"/>
                  <a:t>It will help the team decide the right cloud delivery model based on the understanding of its purpose and security concerns.</a:t>
                </a:r>
              </a:p>
            </p:txBody>
          </p:sp>
        </p:grpSp>
        <p:grpSp>
          <p:nvGrpSpPr>
            <p:cNvPr id="19" name="Group 18"/>
            <p:cNvGrpSpPr/>
            <p:nvPr/>
          </p:nvGrpSpPr>
          <p:grpSpPr>
            <a:xfrm>
              <a:off x="6165135" y="3846840"/>
              <a:ext cx="4635850" cy="2841395"/>
              <a:chOff x="5270740" y="776381"/>
              <a:chExt cx="4313207" cy="2165988"/>
            </a:xfrm>
            <a:solidFill>
              <a:srgbClr val="9FA8FB"/>
            </a:solidFill>
          </p:grpSpPr>
          <p:sp>
            <p:nvSpPr>
              <p:cNvPr id="20" name="TextBox 19"/>
              <p:cNvSpPr txBox="1"/>
              <p:nvPr/>
            </p:nvSpPr>
            <p:spPr>
              <a:xfrm>
                <a:off x="5270740" y="776381"/>
                <a:ext cx="4313207" cy="234618"/>
              </a:xfrm>
              <a:prstGeom prst="rect">
                <a:avLst/>
              </a:prstGeom>
              <a:noFill/>
              <a:ln>
                <a:noFill/>
              </a:ln>
              <a:effectLst/>
            </p:spPr>
            <p:txBody>
              <a:bodyPr wrap="square" rtlCol="0">
                <a:spAutoFit/>
              </a:bodyPr>
              <a:lstStyle/>
              <a:p>
                <a:r>
                  <a:rPr lang="en-US" sz="1400" b="1" dirty="0"/>
                  <a:t>Choose the right Cloud Deployment Model </a:t>
                </a:r>
              </a:p>
            </p:txBody>
          </p:sp>
          <p:sp>
            <p:nvSpPr>
              <p:cNvPr id="21" name="Rectangle 20"/>
              <p:cNvSpPr/>
              <p:nvPr/>
            </p:nvSpPr>
            <p:spPr>
              <a:xfrm>
                <a:off x="5270740" y="968009"/>
                <a:ext cx="4313207" cy="1974360"/>
              </a:xfrm>
              <a:prstGeom prst="rect">
                <a:avLst/>
              </a:prstGeom>
              <a:noFill/>
              <a:ln>
                <a:noFill/>
              </a:ln>
              <a:effectLst/>
            </p:spPr>
            <p:txBody>
              <a:bodyPr wrap="square">
                <a:spAutoFit/>
              </a:bodyPr>
              <a:lstStyle/>
              <a:p>
                <a:pPr marL="112713" indent="-112713">
                  <a:spcAft>
                    <a:spcPts val="600"/>
                  </a:spcAft>
                  <a:buFont typeface="Arial" panose="020B0604020202020204" pitchFamily="34" charset="0"/>
                  <a:buChar char="•"/>
                </a:pPr>
                <a:r>
                  <a:rPr lang="en-US" altLang="en-US" sz="1350" dirty="0">
                    <a:latin typeface="Calibri" panose="020F0502020204030204" pitchFamily="34" charset="0"/>
                    <a:ea typeface="Times New Roman" panose="02020603050405020304" pitchFamily="18" charset="0"/>
                    <a:cs typeface="Times New Roman" panose="02020603050405020304" pitchFamily="18" charset="0"/>
                  </a:rPr>
                  <a:t>Select the right service levels based on our purpose and maturity level. It may result in a combination of different types of service levels.</a:t>
                </a:r>
              </a:p>
              <a:p>
                <a:pPr marL="112713" indent="-112713">
                  <a:spcAft>
                    <a:spcPts val="600"/>
                  </a:spcAft>
                  <a:buFont typeface="Arial" panose="020B0604020202020204" pitchFamily="34" charset="0"/>
                  <a:buChar char="•"/>
                </a:pPr>
                <a:r>
                  <a:rPr lang="en-US" altLang="en-US" sz="1350" dirty="0">
                    <a:latin typeface="Calibri" panose="020F0502020204030204" pitchFamily="34" charset="0"/>
                    <a:ea typeface="Times New Roman" panose="02020603050405020304" pitchFamily="18" charset="0"/>
                    <a:cs typeface="Times New Roman" panose="02020603050405020304" pitchFamily="18" charset="0"/>
                  </a:rPr>
                  <a:t>Public clouds such as, AWS and Azure are not ideal candidates for certain application types, e.g., healthcare, financial services, etc.</a:t>
                </a:r>
              </a:p>
              <a:p>
                <a:pPr marL="112713" indent="-112713">
                  <a:spcAft>
                    <a:spcPts val="600"/>
                  </a:spcAft>
                  <a:buFont typeface="Arial" panose="020B0604020202020204" pitchFamily="34" charset="0"/>
                  <a:buChar char="•"/>
                </a:pPr>
                <a:r>
                  <a:rPr lang="en-US" altLang="en-US" sz="1350" dirty="0">
                    <a:latin typeface="Calibri" panose="020F0502020204030204" pitchFamily="34" charset="0"/>
                    <a:ea typeface="Times New Roman" panose="02020603050405020304" pitchFamily="18" charset="0"/>
                    <a:cs typeface="Times New Roman" panose="02020603050405020304" pitchFamily="18" charset="0"/>
                  </a:rPr>
                  <a:t>ACE has responsibility to ensure proper security controls are in place.</a:t>
                </a:r>
              </a:p>
              <a:p>
                <a:pPr marL="112713" indent="-112713">
                  <a:spcAft>
                    <a:spcPts val="600"/>
                  </a:spcAft>
                  <a:buFont typeface="Arial" panose="020B0604020202020204" pitchFamily="34" charset="0"/>
                  <a:buChar char="•"/>
                </a:pPr>
                <a:r>
                  <a:rPr lang="en-US" altLang="en-US" sz="1350" dirty="0">
                    <a:latin typeface="Calibri" panose="020F0502020204030204" pitchFamily="34" charset="0"/>
                    <a:ea typeface="Times New Roman" panose="02020603050405020304" pitchFamily="18" charset="0"/>
                    <a:cs typeface="Times New Roman" panose="02020603050405020304" pitchFamily="18" charset="0"/>
                  </a:rPr>
                  <a:t>Private clouds offer more control, but management, performance monitoring and more become ACE responsibilities.</a:t>
                </a:r>
              </a:p>
              <a:p>
                <a:pPr marL="112713" indent="-112713">
                  <a:spcAft>
                    <a:spcPts val="600"/>
                  </a:spcAft>
                  <a:buFont typeface="Arial" panose="020B0604020202020204" pitchFamily="34" charset="0"/>
                  <a:buChar char="•"/>
                </a:pPr>
                <a:r>
                  <a:rPr lang="en-US" altLang="en-US" sz="1350" dirty="0">
                    <a:latin typeface="Calibri" panose="020F0502020204030204" pitchFamily="34" charset="0"/>
                    <a:ea typeface="Times New Roman" panose="02020603050405020304" pitchFamily="18" charset="0"/>
                    <a:cs typeface="Times New Roman" panose="02020603050405020304" pitchFamily="18" charset="0"/>
                  </a:rPr>
                  <a:t>Hybrid cloud offers best-of-breed, but it will still require for ACE to address performance, latency and dependency concerns.</a:t>
                </a:r>
                <a:endParaRPr lang="en-US" sz="1350" dirty="0">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22" name="Rectangle 21"/>
            <p:cNvSpPr/>
            <p:nvPr/>
          </p:nvSpPr>
          <p:spPr>
            <a:xfrm rot="16200000">
              <a:off x="-1339007" y="3594384"/>
              <a:ext cx="5710689" cy="343075"/>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Fitment Models</a:t>
              </a:r>
            </a:p>
          </p:txBody>
        </p:sp>
        <p:sp>
          <p:nvSpPr>
            <p:cNvPr id="24" name="Rectangle 23"/>
            <p:cNvSpPr/>
            <p:nvPr/>
          </p:nvSpPr>
          <p:spPr>
            <a:xfrm>
              <a:off x="1681748" y="3843876"/>
              <a:ext cx="9116042" cy="276876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06054" y="3589423"/>
              <a:ext cx="9091736" cy="257957"/>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680176" y="927830"/>
              <a:ext cx="9117614" cy="265999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2"/>
          <a:stretch>
            <a:fillRect/>
          </a:stretch>
        </p:blipFill>
        <p:spPr>
          <a:xfrm>
            <a:off x="1474259" y="633773"/>
            <a:ext cx="4574116" cy="2768508"/>
          </a:xfrm>
          <a:prstGeom prst="rect">
            <a:avLst/>
          </a:prstGeom>
        </p:spPr>
      </p:pic>
      <p:pic>
        <p:nvPicPr>
          <p:cNvPr id="15" name="Picture 14"/>
          <p:cNvPicPr>
            <a:picLocks noChangeAspect="1"/>
          </p:cNvPicPr>
          <p:nvPr/>
        </p:nvPicPr>
        <p:blipFill>
          <a:blip r:embed="rId3"/>
          <a:stretch>
            <a:fillRect/>
          </a:stretch>
        </p:blipFill>
        <p:spPr>
          <a:xfrm>
            <a:off x="1474259" y="3696343"/>
            <a:ext cx="4610100" cy="2828925"/>
          </a:xfrm>
          <a:prstGeom prst="rect">
            <a:avLst/>
          </a:prstGeom>
        </p:spPr>
      </p:pic>
      <p:sp>
        <p:nvSpPr>
          <p:cNvPr id="6" name="Date Placeholder 5"/>
          <p:cNvSpPr>
            <a:spLocks noGrp="1"/>
          </p:cNvSpPr>
          <p:nvPr>
            <p:ph type="dt" sz="half" idx="10"/>
          </p:nvPr>
        </p:nvSpPr>
        <p:spPr/>
        <p:txBody>
          <a:bodyPr/>
          <a:lstStyle/>
          <a:p>
            <a:r>
              <a:rPr lang="en-US"/>
              <a:t>08/04/2018 version 0.00</a:t>
            </a:r>
          </a:p>
        </p:txBody>
      </p:sp>
      <p:sp>
        <p:nvSpPr>
          <p:cNvPr id="7" name="Slide Number Placeholder 6"/>
          <p:cNvSpPr>
            <a:spLocks noGrp="1"/>
          </p:cNvSpPr>
          <p:nvPr>
            <p:ph type="sldNum" sz="quarter" idx="12"/>
          </p:nvPr>
        </p:nvSpPr>
        <p:spPr/>
        <p:txBody>
          <a:bodyPr/>
          <a:lstStyle/>
          <a:p>
            <a:fld id="{C6ADAEF1-65ED-4509-A757-C1E47840B4B8}" type="slidenum">
              <a:rPr lang="en-US" smtClean="0"/>
              <a:t>13</a:t>
            </a:fld>
            <a:endParaRPr lang="en-US"/>
          </a:p>
        </p:txBody>
      </p:sp>
    </p:spTree>
    <p:extLst>
      <p:ext uri="{BB962C8B-B14F-4D97-AF65-F5344CB8AC3E}">
        <p14:creationId xmlns:p14="http://schemas.microsoft.com/office/powerpoint/2010/main" val="278049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043796" y="32618"/>
            <a:ext cx="8414529" cy="692497"/>
          </a:xfrm>
          <a:prstGeom prst="rect">
            <a:avLst/>
          </a:prstGeom>
        </p:spPr>
        <p:txBody>
          <a:bodyPr wrap="square">
            <a:spAutoFit/>
          </a:bodyPr>
          <a:lstStyle/>
          <a:p>
            <a:r>
              <a:rPr lang="en-US" sz="3900" dirty="0">
                <a:latin typeface="+mj-lt"/>
              </a:rPr>
              <a:t>Analysis &amp; Classification of Workload </a:t>
            </a:r>
            <a:r>
              <a:rPr lang="en-US" sz="1400" dirty="0"/>
              <a:t>(cont’d)</a:t>
            </a:r>
            <a:endParaRPr lang="en-US" sz="1400" dirty="0">
              <a:latin typeface="+mj-lt"/>
            </a:endParaRPr>
          </a:p>
        </p:txBody>
      </p:sp>
      <p:sp>
        <p:nvSpPr>
          <p:cNvPr id="38" name="TextBox 37"/>
          <p:cNvSpPr txBox="1"/>
          <p:nvPr/>
        </p:nvSpPr>
        <p:spPr>
          <a:xfrm>
            <a:off x="741867" y="554438"/>
            <a:ext cx="9074989" cy="369332"/>
          </a:xfrm>
          <a:prstGeom prst="rect">
            <a:avLst/>
          </a:prstGeom>
          <a:noFill/>
          <a:ln>
            <a:noFill/>
          </a:ln>
        </p:spPr>
        <p:txBody>
          <a:bodyPr wrap="square" rtlCol="0">
            <a:spAutoFit/>
          </a:bodyPr>
          <a:lstStyle/>
          <a:p>
            <a:r>
              <a:rPr lang="en-US" dirty="0"/>
              <a:t>Multiple Strategies - ACE will adopt multiple strategies to analyze and classify the workload</a:t>
            </a:r>
          </a:p>
        </p:txBody>
      </p:sp>
      <p:sp>
        <p:nvSpPr>
          <p:cNvPr id="4" name="Rectangle 3"/>
          <p:cNvSpPr/>
          <p:nvPr/>
        </p:nvSpPr>
        <p:spPr>
          <a:xfrm>
            <a:off x="6943405" y="1355495"/>
            <a:ext cx="4415893" cy="4524315"/>
          </a:xfrm>
          <a:prstGeom prst="rect">
            <a:avLst/>
          </a:prstGeom>
        </p:spPr>
        <p:txBody>
          <a:bodyPr wrap="square">
            <a:spAutoFit/>
          </a:bodyPr>
          <a:lstStyle/>
          <a:p>
            <a:pPr marL="285750" indent="-285750">
              <a:buClr>
                <a:schemeClr val="accent5"/>
              </a:buClr>
              <a:buFont typeface="Wingdings" panose="05000000000000000000" pitchFamily="2" charset="2"/>
              <a:buChar char="Ø"/>
            </a:pPr>
            <a:r>
              <a:rPr lang="en-US" dirty="0"/>
              <a:t>Develop a comprehensive and holistic </a:t>
            </a:r>
            <a:r>
              <a:rPr lang="en-US" b="1" dirty="0"/>
              <a:t>analysis framework</a:t>
            </a:r>
            <a:r>
              <a:rPr lang="en-US" dirty="0"/>
              <a:t> of ACE IT services to identify candidates for cloud adoption based on benefits and risks to ACE.</a:t>
            </a:r>
          </a:p>
          <a:p>
            <a:pPr>
              <a:buClr>
                <a:schemeClr val="accent5"/>
              </a:buClr>
            </a:pPr>
            <a:endParaRPr lang="en-US" dirty="0"/>
          </a:p>
          <a:p>
            <a:pPr marL="285750" indent="-285750">
              <a:buClr>
                <a:schemeClr val="accent5"/>
              </a:buClr>
              <a:buFont typeface="Wingdings" panose="05000000000000000000" pitchFamily="2" charset="2"/>
              <a:buChar char="Ø"/>
            </a:pPr>
            <a:r>
              <a:rPr lang="en-US" dirty="0"/>
              <a:t>An enterprise-level ACE analysis for consolidation and optimization opportunities for cloud adoption.</a:t>
            </a:r>
          </a:p>
          <a:p>
            <a:pPr>
              <a:buClr>
                <a:schemeClr val="accent5"/>
              </a:buClr>
            </a:pPr>
            <a:endParaRPr lang="en-US" dirty="0"/>
          </a:p>
          <a:p>
            <a:pPr marL="285750" indent="-285750">
              <a:buClr>
                <a:schemeClr val="accent5"/>
              </a:buClr>
              <a:buFont typeface="Wingdings" panose="05000000000000000000" pitchFamily="2" charset="2"/>
              <a:buChar char="Ø"/>
            </a:pPr>
            <a:r>
              <a:rPr lang="en-US" dirty="0"/>
              <a:t>Share this analysis with the Product/Program Management Teams for consideration and analysis.</a:t>
            </a:r>
          </a:p>
          <a:p>
            <a:pPr>
              <a:buClr>
                <a:schemeClr val="accent5"/>
              </a:buClr>
            </a:pPr>
            <a:endParaRPr lang="en-US" dirty="0"/>
          </a:p>
          <a:p>
            <a:pPr marL="285750" indent="-285750">
              <a:buClr>
                <a:schemeClr val="accent5"/>
              </a:buClr>
              <a:buFont typeface="Wingdings" panose="05000000000000000000" pitchFamily="2" charset="2"/>
              <a:buChar char="Ø"/>
            </a:pPr>
            <a:r>
              <a:rPr lang="en-US" dirty="0"/>
              <a:t>Provide </a:t>
            </a:r>
            <a:r>
              <a:rPr lang="en-US" b="1" dirty="0"/>
              <a:t>guidance </a:t>
            </a:r>
            <a:r>
              <a:rPr lang="en-US" dirty="0"/>
              <a:t>for the type of cloud deployment and service model to use based on the type of workload.</a:t>
            </a:r>
          </a:p>
        </p:txBody>
      </p:sp>
      <p:pic>
        <p:nvPicPr>
          <p:cNvPr id="40" name="Picture 39"/>
          <p:cNvPicPr>
            <a:picLocks noChangeAspect="1"/>
          </p:cNvPicPr>
          <p:nvPr/>
        </p:nvPicPr>
        <p:blipFill>
          <a:blip r:embed="rId2"/>
          <a:stretch>
            <a:fillRect/>
          </a:stretch>
        </p:blipFill>
        <p:spPr>
          <a:xfrm>
            <a:off x="219075" y="1147685"/>
            <a:ext cx="6597388" cy="2403060"/>
          </a:xfrm>
          <a:prstGeom prst="rect">
            <a:avLst/>
          </a:prstGeom>
          <a:ln>
            <a:solidFill>
              <a:schemeClr val="bg1">
                <a:lumMod val="85000"/>
              </a:schemeClr>
            </a:solidFill>
          </a:ln>
        </p:spPr>
      </p:pic>
      <p:sp>
        <p:nvSpPr>
          <p:cNvPr id="3" name="Date Placeholder 2"/>
          <p:cNvSpPr>
            <a:spLocks noGrp="1"/>
          </p:cNvSpPr>
          <p:nvPr>
            <p:ph type="dt" sz="half" idx="10"/>
          </p:nvPr>
        </p:nvSpPr>
        <p:spPr/>
        <p:txBody>
          <a:bodyPr/>
          <a:lstStyle/>
          <a:p>
            <a:r>
              <a:rPr lang="en-US"/>
              <a:t>08/04/2018 version 0.00</a:t>
            </a:r>
          </a:p>
        </p:txBody>
      </p:sp>
      <p:sp>
        <p:nvSpPr>
          <p:cNvPr id="5" name="Slide Number Placeholder 4"/>
          <p:cNvSpPr>
            <a:spLocks noGrp="1"/>
          </p:cNvSpPr>
          <p:nvPr>
            <p:ph type="sldNum" sz="quarter" idx="12"/>
          </p:nvPr>
        </p:nvSpPr>
        <p:spPr/>
        <p:txBody>
          <a:bodyPr/>
          <a:lstStyle/>
          <a:p>
            <a:fld id="{C6ADAEF1-65ED-4509-A757-C1E47840B4B8}" type="slidenum">
              <a:rPr lang="en-US" smtClean="0"/>
              <a:t>14</a:t>
            </a:fld>
            <a:endParaRPr lang="en-US"/>
          </a:p>
        </p:txBody>
      </p:sp>
      <p:grpSp>
        <p:nvGrpSpPr>
          <p:cNvPr id="7" name="Group 6"/>
          <p:cNvGrpSpPr/>
          <p:nvPr/>
        </p:nvGrpSpPr>
        <p:grpSpPr>
          <a:xfrm>
            <a:off x="219074" y="3617652"/>
            <a:ext cx="6597389" cy="3136831"/>
            <a:chOff x="219074" y="3617652"/>
            <a:chExt cx="6597389" cy="3136831"/>
          </a:xfrm>
        </p:grpSpPr>
        <p:pic>
          <p:nvPicPr>
            <p:cNvPr id="2" name="Picture 1"/>
            <p:cNvPicPr>
              <a:picLocks noChangeAspect="1"/>
            </p:cNvPicPr>
            <p:nvPr/>
          </p:nvPicPr>
          <p:blipFill>
            <a:blip r:embed="rId3"/>
            <a:stretch>
              <a:fillRect/>
            </a:stretch>
          </p:blipFill>
          <p:spPr>
            <a:xfrm>
              <a:off x="219074" y="3617652"/>
              <a:ext cx="6597389" cy="3136831"/>
            </a:xfrm>
            <a:prstGeom prst="rect">
              <a:avLst/>
            </a:prstGeom>
            <a:ln>
              <a:solidFill>
                <a:schemeClr val="bg1">
                  <a:lumMod val="85000"/>
                </a:schemeClr>
              </a:solidFill>
            </a:ln>
          </p:spPr>
        </p:pic>
        <p:pic>
          <p:nvPicPr>
            <p:cNvPr id="6" name="Picture 5"/>
            <p:cNvPicPr>
              <a:picLocks noChangeAspect="1"/>
            </p:cNvPicPr>
            <p:nvPr/>
          </p:nvPicPr>
          <p:blipFill>
            <a:blip r:embed="rId4"/>
            <a:stretch>
              <a:fillRect/>
            </a:stretch>
          </p:blipFill>
          <p:spPr>
            <a:xfrm>
              <a:off x="4571999" y="3617652"/>
              <a:ext cx="2182484" cy="1290778"/>
            </a:xfrm>
            <a:prstGeom prst="rect">
              <a:avLst/>
            </a:prstGeom>
          </p:spPr>
        </p:pic>
      </p:grpSp>
    </p:spTree>
    <p:extLst>
      <p:ext uri="{BB962C8B-B14F-4D97-AF65-F5344CB8AC3E}">
        <p14:creationId xmlns:p14="http://schemas.microsoft.com/office/powerpoint/2010/main" val="246092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859835" y="43551"/>
            <a:ext cx="10472332" cy="675504"/>
          </a:xfrm>
        </p:spPr>
        <p:txBody>
          <a:bodyPr>
            <a:normAutofit/>
          </a:bodyPr>
          <a:lstStyle/>
          <a:p>
            <a:pPr>
              <a:spcAft>
                <a:spcPts val="600"/>
              </a:spcAft>
              <a:buClr>
                <a:srgbClr val="C00000"/>
              </a:buClr>
            </a:pPr>
            <a:r>
              <a:rPr lang="en-US" sz="4000" dirty="0"/>
              <a:t>Analysis &amp; Classification of Workload </a:t>
            </a:r>
            <a:r>
              <a:rPr lang="en-US" sz="1400" dirty="0"/>
              <a:t>(cont’d)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21" y="2972470"/>
            <a:ext cx="6305828" cy="3525675"/>
          </a:xfrm>
          <a:prstGeom prst="rect">
            <a:avLst/>
          </a:prstGeom>
        </p:spPr>
      </p:pic>
      <p:sp>
        <p:nvSpPr>
          <p:cNvPr id="9" name="Rectangle 8"/>
          <p:cNvSpPr/>
          <p:nvPr/>
        </p:nvSpPr>
        <p:spPr>
          <a:xfrm>
            <a:off x="6353666" y="886120"/>
            <a:ext cx="5467546" cy="5893921"/>
          </a:xfrm>
          <a:prstGeom prst="rect">
            <a:avLst/>
          </a:prstGeom>
        </p:spPr>
        <p:txBody>
          <a:bodyPr wrap="square">
            <a:spAutoFit/>
          </a:bodyPr>
          <a:lstStyle/>
          <a:p>
            <a:pPr marL="17145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Determine which cloud provider offers the best value for the same service</a:t>
            </a:r>
          </a:p>
          <a:p>
            <a:pPr marL="17145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Don’t just select the market leader, learn the provider strength, and judge whether it meets your business needs</a:t>
            </a:r>
          </a:p>
          <a:p>
            <a:pPr marL="17145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Based on your database size/ capacity demands you can decide if a provider can actually deliver the level of service you need</a:t>
            </a:r>
          </a:p>
          <a:p>
            <a:pPr marL="17145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How much will it cost? Be sure to know exactly how your applications will operate in the cloud; look for hidden charges based on things like messages sent, bandwidth, API calls, and even geographical location.</a:t>
            </a:r>
          </a:p>
          <a:p>
            <a:pPr marL="171450" lvl="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ACE might utilize one provider for production, and a second for disaster recovery to minimize risk</a:t>
            </a:r>
          </a:p>
          <a:p>
            <a:pPr marL="171450" lvl="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ACE will attempt to leverage discounts or other cost-saving opportunities</a:t>
            </a:r>
          </a:p>
          <a:p>
            <a:pPr marL="171450" lvl="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Financial aspects may also affect our decisions, e.g., align to existing investments</a:t>
            </a:r>
          </a:p>
          <a:p>
            <a:pPr marL="171450" lvl="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The portability and an exit strategy is going to be a significant determining factor for us. ACE will insist on full exit strategy</a:t>
            </a:r>
          </a:p>
          <a:p>
            <a:pPr marL="171450" lvl="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Tighter integration with the preferred ecosystem of vendors could also be an influencing factor</a:t>
            </a:r>
          </a:p>
          <a:p>
            <a:pPr marL="171450" lvl="0"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It will enable:</a:t>
            </a:r>
          </a:p>
          <a:p>
            <a:pPr marL="628650" lvl="2"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A multi-provider strategy and design approach</a:t>
            </a:r>
          </a:p>
          <a:p>
            <a:pPr marL="628650" lvl="2" indent="-171450">
              <a:spcAft>
                <a:spcPts val="6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rPr>
              <a:t>A management strategy, and broker cloud services to the business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6" y="772884"/>
            <a:ext cx="4233819" cy="1920068"/>
          </a:xfrm>
          <a:prstGeom prst="rect">
            <a:avLst/>
          </a:prstGeom>
        </p:spPr>
      </p:pic>
      <p:sp>
        <p:nvSpPr>
          <p:cNvPr id="5" name="Rectangle 4"/>
          <p:cNvSpPr/>
          <p:nvPr/>
        </p:nvSpPr>
        <p:spPr>
          <a:xfrm>
            <a:off x="867795" y="654504"/>
            <a:ext cx="6778086" cy="344069"/>
          </a:xfrm>
          <a:prstGeom prst="rect">
            <a:avLst/>
          </a:prstGeom>
        </p:spPr>
        <p:txBody>
          <a:bodyPr wrap="square">
            <a:spAutoFit/>
          </a:bodyPr>
          <a:lstStyle/>
          <a:p>
            <a:pPr>
              <a:lnSpc>
                <a:spcPct val="107000"/>
              </a:lnSpc>
              <a:spcBef>
                <a:spcPts val="200"/>
              </a:spcBef>
              <a:spcAft>
                <a:spcPts val="1200"/>
              </a:spcAft>
            </a:pPr>
            <a:r>
              <a:rPr lang="en-US" sz="1600" b="1" dirty="0"/>
              <a:t>Which Cloud Provider offers best value?</a:t>
            </a:r>
          </a:p>
        </p:txBody>
      </p:sp>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15</a:t>
            </a:fld>
            <a:endParaRPr lang="en-US"/>
          </a:p>
        </p:txBody>
      </p:sp>
    </p:spTree>
    <p:extLst>
      <p:ext uri="{BB962C8B-B14F-4D97-AF65-F5344CB8AC3E}">
        <p14:creationId xmlns:p14="http://schemas.microsoft.com/office/powerpoint/2010/main" val="418011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9600" y="51756"/>
            <a:ext cx="8514128" cy="707886"/>
          </a:xfrm>
          <a:prstGeom prst="rect">
            <a:avLst/>
          </a:prstGeom>
        </p:spPr>
        <p:txBody>
          <a:bodyPr wrap="square">
            <a:spAutoFit/>
          </a:bodyPr>
          <a:lstStyle/>
          <a:p>
            <a:pPr>
              <a:spcAft>
                <a:spcPts val="600"/>
              </a:spcAft>
              <a:buClr>
                <a:srgbClr val="C00000"/>
              </a:buClr>
            </a:pPr>
            <a:r>
              <a:rPr lang="en-US" sz="4000" dirty="0">
                <a:latin typeface="+mj-lt"/>
                <a:ea typeface="+mj-ea"/>
                <a:cs typeface="+mj-cs"/>
              </a:rPr>
              <a:t>Preparation of the Target Cloud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89" y="1319752"/>
            <a:ext cx="3361622" cy="4644641"/>
          </a:xfrm>
          <a:prstGeom prst="rect">
            <a:avLst/>
          </a:prstGeom>
        </p:spPr>
      </p:pic>
      <p:sp>
        <p:nvSpPr>
          <p:cNvPr id="8" name="TextBox 7"/>
          <p:cNvSpPr txBox="1"/>
          <p:nvPr/>
        </p:nvSpPr>
        <p:spPr>
          <a:xfrm>
            <a:off x="4796288" y="914402"/>
            <a:ext cx="6616459" cy="5860579"/>
          </a:xfrm>
          <a:prstGeom prst="rect">
            <a:avLst/>
          </a:prstGeom>
          <a:noFill/>
        </p:spPr>
        <p:txBody>
          <a:bodyPr wrap="square" rtlCol="0">
            <a:spAutoFit/>
          </a:bodyPr>
          <a:lstStyle/>
          <a:p>
            <a:pPr>
              <a:spcAft>
                <a:spcPts val="600"/>
              </a:spcAft>
            </a:pPr>
            <a:r>
              <a:rPr lang="en-US" sz="1400" dirty="0"/>
              <a:t>The implementation details might vary from cloud provider to cloud provider, at minimum, you would have to perform the following tasks, before moving anything to the cloud:</a:t>
            </a:r>
          </a:p>
          <a:p>
            <a:pPr marL="285750" lvl="0" indent="-285750">
              <a:spcAft>
                <a:spcPts val="600"/>
              </a:spcAft>
              <a:buFont typeface="Arial" panose="020B0604020202020204" pitchFamily="34" charset="0"/>
              <a:buChar char="•"/>
            </a:pPr>
            <a:r>
              <a:rPr lang="en-US" sz="1400" dirty="0"/>
              <a:t>Create an appropriate account</a:t>
            </a:r>
          </a:p>
          <a:p>
            <a:pPr marL="285750" lvl="0" indent="-285750">
              <a:spcAft>
                <a:spcPts val="600"/>
              </a:spcAft>
              <a:buFont typeface="Arial" panose="020B0604020202020204" pitchFamily="34" charset="0"/>
              <a:buChar char="•"/>
            </a:pPr>
            <a:r>
              <a:rPr lang="en-US" sz="1400" dirty="0"/>
              <a:t>Create a resource group, a storage account, and a Recovery Services Vault</a:t>
            </a:r>
          </a:p>
          <a:p>
            <a:pPr marL="285750" lvl="0" indent="-285750">
              <a:spcAft>
                <a:spcPts val="600"/>
              </a:spcAft>
              <a:buFont typeface="Arial" panose="020B0604020202020204" pitchFamily="34" charset="0"/>
              <a:buChar char="•"/>
            </a:pPr>
            <a:r>
              <a:rPr lang="en-US" sz="1400" dirty="0"/>
              <a:t>Set protection goals</a:t>
            </a:r>
          </a:p>
          <a:p>
            <a:pPr marL="285750" lvl="0" indent="-285750">
              <a:spcAft>
                <a:spcPts val="600"/>
              </a:spcAft>
              <a:buFont typeface="Arial" panose="020B0604020202020204" pitchFamily="34" charset="0"/>
              <a:buChar char="•"/>
            </a:pPr>
            <a:r>
              <a:rPr lang="en-US" sz="1400" dirty="0"/>
              <a:t>Create and define an Identity and Access Management</a:t>
            </a:r>
          </a:p>
          <a:p>
            <a:pPr marL="285750" lvl="0" indent="-285750">
              <a:spcAft>
                <a:spcPts val="600"/>
              </a:spcAft>
              <a:buFont typeface="Arial" panose="020B0604020202020204" pitchFamily="34" charset="0"/>
              <a:buChar char="•"/>
            </a:pPr>
            <a:r>
              <a:rPr lang="en-US" sz="1400" dirty="0"/>
              <a:t>Ensure there is an up-to-date (synchronized) authentication and authorization store(s), e.g., Active Directory</a:t>
            </a:r>
          </a:p>
          <a:p>
            <a:pPr marL="285750" lvl="0" indent="-285750">
              <a:spcAft>
                <a:spcPts val="600"/>
              </a:spcAft>
              <a:buFont typeface="Arial" panose="020B0604020202020204" pitchFamily="34" charset="0"/>
              <a:buChar char="•"/>
            </a:pPr>
            <a:r>
              <a:rPr lang="en-US" sz="1400" dirty="0"/>
              <a:t>After thorough review and revision of compliance, governance, and regulation policies, ensure they are in place and independently verifiable</a:t>
            </a:r>
          </a:p>
          <a:p>
            <a:pPr marL="285750" lvl="0" indent="-285750">
              <a:spcAft>
                <a:spcPts val="600"/>
              </a:spcAft>
              <a:buFont typeface="Arial" panose="020B0604020202020204" pitchFamily="34" charset="0"/>
              <a:buChar char="•"/>
            </a:pPr>
            <a:r>
              <a:rPr lang="en-US" sz="1400" dirty="0"/>
              <a:t>Use secure storage account to store your VM images, configurations, automations, runbooks, source code, and binaries</a:t>
            </a:r>
          </a:p>
          <a:p>
            <a:pPr marL="285750" lvl="0" indent="-285750">
              <a:spcAft>
                <a:spcPts val="600"/>
              </a:spcAft>
              <a:buFont typeface="Arial" panose="020B0604020202020204" pitchFamily="34" charset="0"/>
              <a:buChar char="•"/>
            </a:pPr>
            <a:r>
              <a:rPr lang="en-US" sz="1400" dirty="0"/>
              <a:t>Secure your key vault</a:t>
            </a:r>
          </a:p>
          <a:p>
            <a:pPr marL="285750" lvl="0" indent="-285750">
              <a:spcAft>
                <a:spcPts val="600"/>
              </a:spcAft>
              <a:buFont typeface="Arial" panose="020B0604020202020204" pitchFamily="34" charset="0"/>
              <a:buChar char="•"/>
            </a:pPr>
            <a:r>
              <a:rPr lang="en-US" sz="1400" dirty="0"/>
              <a:t>Ensure data security (at-rest and in-flight) and data privacy. Know who is accessing it, and how it is used, and provide independent audit thereof</a:t>
            </a:r>
          </a:p>
          <a:p>
            <a:pPr marL="285750" lvl="0" indent="-285750">
              <a:spcAft>
                <a:spcPts val="600"/>
              </a:spcAft>
              <a:buFont typeface="Arial" panose="020B0604020202020204" pitchFamily="34" charset="0"/>
              <a:buChar char="•"/>
            </a:pPr>
            <a:r>
              <a:rPr lang="en-US" sz="1400" dirty="0"/>
              <a:t>We will implement zero-trust policy</a:t>
            </a:r>
          </a:p>
          <a:p>
            <a:pPr marL="285750" lvl="0" indent="-285750">
              <a:spcAft>
                <a:spcPts val="600"/>
              </a:spcAft>
              <a:buFont typeface="Arial" panose="020B0604020202020204" pitchFamily="34" charset="0"/>
              <a:buChar char="•"/>
            </a:pPr>
            <a:r>
              <a:rPr lang="en-US" sz="1400" dirty="0"/>
              <a:t>Make sure the network is implemented as planned</a:t>
            </a:r>
          </a:p>
          <a:p>
            <a:pPr marL="285750" lvl="0" indent="-285750">
              <a:spcAft>
                <a:spcPts val="600"/>
              </a:spcAft>
              <a:buFont typeface="Arial" panose="020B0604020202020204" pitchFamily="34" charset="0"/>
              <a:buChar char="•"/>
            </a:pPr>
            <a:r>
              <a:rPr lang="en-US" sz="1400" dirty="0"/>
              <a:t>Ensure robust monitoring and logging are enabled</a:t>
            </a:r>
          </a:p>
          <a:p>
            <a:pPr marL="285750" lvl="0" indent="-285750">
              <a:spcAft>
                <a:spcPts val="600"/>
              </a:spcAft>
              <a:buFont typeface="Arial" panose="020B0604020202020204" pitchFamily="34" charset="0"/>
              <a:buChar char="•"/>
            </a:pPr>
            <a:r>
              <a:rPr lang="en-US" sz="1400" dirty="0"/>
              <a:t>You may want to conduct penetration and DDoS testing</a:t>
            </a:r>
          </a:p>
          <a:p>
            <a:pPr marL="285750" lvl="0" indent="-285750">
              <a:spcAft>
                <a:spcPts val="600"/>
              </a:spcAft>
              <a:buFont typeface="Arial" panose="020B0604020202020204" pitchFamily="34" charset="0"/>
              <a:buChar char="•"/>
            </a:pPr>
            <a:r>
              <a:rPr lang="en-US" sz="1400" dirty="0"/>
              <a:t>Ensure your operations team is ready to manage, operate, and monitor</a:t>
            </a:r>
          </a:p>
        </p:txBody>
      </p:sp>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16</a:t>
            </a:fld>
            <a:endParaRPr lang="en-US"/>
          </a:p>
        </p:txBody>
      </p:sp>
    </p:spTree>
    <p:extLst>
      <p:ext uri="{BB962C8B-B14F-4D97-AF65-F5344CB8AC3E}">
        <p14:creationId xmlns:p14="http://schemas.microsoft.com/office/powerpoint/2010/main" val="294327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9600" y="51756"/>
            <a:ext cx="8514128" cy="707886"/>
          </a:xfrm>
          <a:prstGeom prst="rect">
            <a:avLst/>
          </a:prstGeom>
        </p:spPr>
        <p:txBody>
          <a:bodyPr wrap="square">
            <a:spAutoFit/>
          </a:bodyPr>
          <a:lstStyle/>
          <a:p>
            <a:pPr>
              <a:spcAft>
                <a:spcPts val="600"/>
              </a:spcAft>
              <a:buClr>
                <a:srgbClr val="C00000"/>
              </a:buClr>
            </a:pPr>
            <a:r>
              <a:rPr lang="en-US" sz="4000" dirty="0">
                <a:latin typeface="+mj-lt"/>
                <a:ea typeface="+mj-ea"/>
                <a:cs typeface="+mj-cs"/>
              </a:rPr>
              <a:t>Create Migration Execution Plan</a:t>
            </a:r>
          </a:p>
        </p:txBody>
      </p:sp>
      <p:sp>
        <p:nvSpPr>
          <p:cNvPr id="2" name="Rectangle 1"/>
          <p:cNvSpPr/>
          <p:nvPr/>
        </p:nvSpPr>
        <p:spPr>
          <a:xfrm>
            <a:off x="6236901" y="759642"/>
            <a:ext cx="5313870" cy="6051657"/>
          </a:xfrm>
          <a:prstGeom prst="rect">
            <a:avLst/>
          </a:prstGeom>
        </p:spPr>
        <p:txBody>
          <a:bodyPr wrap="square">
            <a:spAutoFit/>
          </a:bodyPr>
          <a:lstStyle/>
          <a:p>
            <a:pPr marR="0">
              <a:lnSpc>
                <a:spcPct val="107000"/>
              </a:lnSpc>
              <a:spcBef>
                <a:spcPts val="0"/>
              </a:spcBef>
              <a:spcAft>
                <a:spcPts val="0"/>
              </a:spcAft>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ACE team will devise a careful migration execution game plan. The details of the actual migration may vary depending on the cloud provider’s tool set, the following is a cloud migration example (based on Microsoft Azure platform):</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Create scenario based migration</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Select apps to be migrated</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Prioritize them (start with small and least critical apps)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Discover dependencies and relationships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Determine its readiness (readiness assessment)</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Create prioritized migration groups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Create a communication plan</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Notify stakeholders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Configure replication settings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Configure failover direction (on-premise datacenter </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cloud)</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Plan failover</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Stop on-premise apps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Do the migration (apps &amp; data) based on the migration strategy</a:t>
            </a:r>
          </a:p>
          <a:p>
            <a:pPr marL="628650" lvl="1"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Manual - Manually migrate to the cloud (for small projects)</a:t>
            </a:r>
          </a:p>
          <a:p>
            <a:pPr marL="628650" lvl="1"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Automated (ASR) - Migrate apps and data. </a:t>
            </a:r>
          </a:p>
          <a:p>
            <a:pPr marL="173038" lvl="1" indent="-173038">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Force failover</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Reconnect on-premise links to the cloud</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Conduct connectivity, functionality, security, and performance testing</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Notify stakeholders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Optimize/Innovate the process/tools</a:t>
            </a:r>
          </a:p>
          <a:p>
            <a:pPr marL="171450" lvl="0" indent="-171450">
              <a:spcAft>
                <a:spcPts val="200"/>
              </a:spcAft>
              <a:buFont typeface="Arial" panose="020B0604020202020204" pitchFamily="34" charset="0"/>
              <a:buChar char="•"/>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Repeat as necessary</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2213" t="5421" r="9366" b="6480"/>
          <a:stretch/>
        </p:blipFill>
        <p:spPr>
          <a:xfrm>
            <a:off x="608234" y="1565330"/>
            <a:ext cx="4908430" cy="4033213"/>
          </a:xfrm>
          <a:prstGeom prst="rect">
            <a:avLst/>
          </a:prstGeom>
        </p:spPr>
      </p:pic>
      <p:sp>
        <p:nvSpPr>
          <p:cNvPr id="3" name="Date Placeholder 2"/>
          <p:cNvSpPr>
            <a:spLocks noGrp="1"/>
          </p:cNvSpPr>
          <p:nvPr>
            <p:ph type="dt" sz="half" idx="10"/>
          </p:nvPr>
        </p:nvSpPr>
        <p:spPr/>
        <p:txBody>
          <a:bodyPr/>
          <a:lstStyle/>
          <a:p>
            <a:r>
              <a:rPr lang="en-US"/>
              <a:t>08/04/2018 version 0.00</a:t>
            </a:r>
          </a:p>
        </p:txBody>
      </p:sp>
      <p:sp>
        <p:nvSpPr>
          <p:cNvPr id="5" name="Slide Number Placeholder 4"/>
          <p:cNvSpPr>
            <a:spLocks noGrp="1"/>
          </p:cNvSpPr>
          <p:nvPr>
            <p:ph type="sldNum" sz="quarter" idx="12"/>
          </p:nvPr>
        </p:nvSpPr>
        <p:spPr/>
        <p:txBody>
          <a:bodyPr/>
          <a:lstStyle/>
          <a:p>
            <a:fld id="{C6ADAEF1-65ED-4509-A757-C1E47840B4B8}" type="slidenum">
              <a:rPr lang="en-US" smtClean="0"/>
              <a:t>17</a:t>
            </a:fld>
            <a:endParaRPr lang="en-US"/>
          </a:p>
        </p:txBody>
      </p:sp>
    </p:spTree>
    <p:extLst>
      <p:ext uri="{BB962C8B-B14F-4D97-AF65-F5344CB8AC3E}">
        <p14:creationId xmlns:p14="http://schemas.microsoft.com/office/powerpoint/2010/main" val="303248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a:xfrm>
            <a:off x="1259600" y="51756"/>
            <a:ext cx="8514128" cy="707886"/>
          </a:xfrm>
          <a:prstGeom prst="rect">
            <a:avLst/>
          </a:prstGeom>
        </p:spPr>
        <p:txBody>
          <a:bodyPr wrap="square">
            <a:spAutoFit/>
          </a:bodyPr>
          <a:lstStyle/>
          <a:p>
            <a:pPr>
              <a:spcAft>
                <a:spcPts val="600"/>
              </a:spcAft>
              <a:buClr>
                <a:srgbClr val="C00000"/>
              </a:buClr>
            </a:pPr>
            <a:r>
              <a:rPr lang="en-US" sz="4000" dirty="0">
                <a:latin typeface="+mj-lt"/>
                <a:ea typeface="+mj-ea"/>
                <a:cs typeface="+mj-cs"/>
              </a:rPr>
              <a:t>Execute Migration Plan</a:t>
            </a:r>
          </a:p>
        </p:txBody>
      </p:sp>
      <p:sp>
        <p:nvSpPr>
          <p:cNvPr id="14" name="Rectangle 13"/>
          <p:cNvSpPr/>
          <p:nvPr/>
        </p:nvSpPr>
        <p:spPr>
          <a:xfrm>
            <a:off x="6392174" y="1179184"/>
            <a:ext cx="5218975" cy="4678204"/>
          </a:xfrm>
          <a:prstGeom prst="rect">
            <a:avLst/>
          </a:prstGeom>
        </p:spPr>
        <p:txBody>
          <a:bodyPr wrap="square">
            <a:spAutoFit/>
          </a:bodyPr>
          <a:lstStyle/>
          <a:p>
            <a:pPr marL="112713" indent="-112713" fontAlgn="ctr">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This phase may entail one or many subprojects depending upon the scope and goals. </a:t>
            </a:r>
          </a:p>
          <a:p>
            <a:pPr marL="112713" marR="0" lvl="0" indent="-112713" fontAlgn="ctr">
              <a:spcBef>
                <a:spcPts val="0"/>
              </a:spcBef>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It is comprised of setup, configuration, implementation, and deployment of cloud elements or services designed in the Design and Plan phases.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112713" marR="0" lvl="0" indent="-112713" fontAlgn="ctr">
              <a:spcBef>
                <a:spcPts val="0"/>
              </a:spcBef>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Each specific solution must be deployed according to the general plan. </a:t>
            </a:r>
          </a:p>
          <a:p>
            <a:pPr marL="112713" marR="0" lvl="0" indent="-112713" fontAlgn="ctr">
              <a:spcBef>
                <a:spcPts val="0"/>
              </a:spcBef>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There might be different approaches for different subprojects, e.g., implementation details of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Coupa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HR (SaaS) Solution are different from migrating the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eBiz</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project the cloud (PaaS/IaaS).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112713" marR="0" lvl="0" indent="-112713">
              <a:spcBef>
                <a:spcPts val="0"/>
              </a:spcBef>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ACE team will also define and manage activity stream(s) that span across all phases, e.g., the project management and the change management.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112713" marR="0" lvl="0" indent="-112713">
              <a:spcBef>
                <a:spcPts val="0"/>
              </a:spcBef>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Execute the migration plan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112713" marR="0" lvl="0" indent="-112713">
              <a:spcBef>
                <a:spcPts val="0"/>
              </a:spcBef>
              <a:spcAft>
                <a:spcPts val="9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Validate the migration results</a:t>
            </a:r>
          </a:p>
          <a:p>
            <a:pPr marL="112713" marR="0" lvl="0" indent="-112713">
              <a:spcBef>
                <a:spcPts val="0"/>
              </a:spcBef>
              <a:spcAft>
                <a:spcPts val="900"/>
              </a:spcAft>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Make process improvements, if necessary</a:t>
            </a:r>
          </a:p>
          <a:p>
            <a:pPr marL="112713" marR="0" lvl="0" indent="-112713">
              <a:spcBef>
                <a:spcPts val="0"/>
              </a:spcBef>
              <a:spcAft>
                <a:spcPts val="900"/>
              </a:spcAft>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Repeat as needed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85" y="1606463"/>
            <a:ext cx="4634032" cy="3823647"/>
          </a:xfrm>
          <a:prstGeom prst="rect">
            <a:avLst/>
          </a:prstGeom>
        </p:spPr>
      </p:pic>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18</a:t>
            </a:fld>
            <a:endParaRPr lang="en-US"/>
          </a:p>
        </p:txBody>
      </p:sp>
    </p:spTree>
    <p:extLst>
      <p:ext uri="{BB962C8B-B14F-4D97-AF65-F5344CB8AC3E}">
        <p14:creationId xmlns:p14="http://schemas.microsoft.com/office/powerpoint/2010/main" val="266190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19</a:t>
            </a:fld>
            <a:endParaRPr lang="en-US"/>
          </a:p>
        </p:txBody>
      </p:sp>
      <p:sp>
        <p:nvSpPr>
          <p:cNvPr id="4" name="Rectangle 3"/>
          <p:cNvSpPr/>
          <p:nvPr/>
        </p:nvSpPr>
        <p:spPr>
          <a:xfrm>
            <a:off x="1076650" y="3656734"/>
            <a:ext cx="10201689" cy="276999"/>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pPr algn="ctr"/>
            <a:r>
              <a:rPr lang="en-US" sz="1200" b="1" dirty="0"/>
              <a:t>The responsibilities and controls for the security of applications and networks vary by the service type. </a:t>
            </a:r>
          </a:p>
        </p:txBody>
      </p:sp>
      <p:graphicFrame>
        <p:nvGraphicFramePr>
          <p:cNvPr id="5" name="Diagram 4"/>
          <p:cNvGraphicFramePr/>
          <p:nvPr>
            <p:extLst>
              <p:ext uri="{D42A27DB-BD31-4B8C-83A1-F6EECF244321}">
                <p14:modId xmlns:p14="http://schemas.microsoft.com/office/powerpoint/2010/main" val="3289746254"/>
              </p:ext>
            </p:extLst>
          </p:nvPr>
        </p:nvGraphicFramePr>
        <p:xfrm>
          <a:off x="1084602" y="4001172"/>
          <a:ext cx="10187606" cy="2021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699591" y="0"/>
            <a:ext cx="10032334" cy="584775"/>
          </a:xfrm>
          <a:prstGeom prst="rect">
            <a:avLst/>
          </a:prstGeom>
          <a:noFill/>
        </p:spPr>
        <p:txBody>
          <a:bodyPr wrap="square" rtlCol="0">
            <a:spAutoFit/>
          </a:bodyPr>
          <a:lstStyle/>
          <a:p>
            <a:r>
              <a:rPr lang="en-US" sz="3200" dirty="0">
                <a:latin typeface="+mj-lt"/>
              </a:rPr>
              <a:t>Overview of Cloud Security Ownership and Responsibility</a:t>
            </a:r>
          </a:p>
        </p:txBody>
      </p:sp>
      <p:sp>
        <p:nvSpPr>
          <p:cNvPr id="7" name="TextBox 6"/>
          <p:cNvSpPr txBox="1"/>
          <p:nvPr/>
        </p:nvSpPr>
        <p:spPr>
          <a:xfrm>
            <a:off x="1084602" y="6120387"/>
            <a:ext cx="10187606" cy="296235"/>
          </a:xfrm>
          <a:prstGeom prst="rect">
            <a:avLst/>
          </a:prstGeom>
          <a:solidFill>
            <a:srgbClr val="FFC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rtlCol="0">
            <a:spAutoFit/>
          </a:bodyPr>
          <a:lstStyle/>
          <a:p>
            <a:pPr algn="ctr"/>
            <a:r>
              <a:rPr lang="en-US" sz="1325" dirty="0">
                <a:effectLst>
                  <a:outerShdw blurRad="38100" dist="38100" dir="2700000" algn="tl">
                    <a:srgbClr val="000000">
                      <a:alpha val="43137"/>
                    </a:srgbClr>
                  </a:outerShdw>
                </a:effectLst>
              </a:rPr>
              <a:t>ACE cloud elements they control and manage. ACE has the responsibility of maintaining, operating and protecting those elements.</a:t>
            </a:r>
          </a:p>
        </p:txBody>
      </p:sp>
      <p:graphicFrame>
        <p:nvGraphicFramePr>
          <p:cNvPr id="8" name="Diagram 7"/>
          <p:cNvGraphicFramePr/>
          <p:nvPr>
            <p:extLst>
              <p:ext uri="{D42A27DB-BD31-4B8C-83A1-F6EECF244321}">
                <p14:modId xmlns:p14="http://schemas.microsoft.com/office/powerpoint/2010/main" val="3685598025"/>
              </p:ext>
            </p:extLst>
          </p:nvPr>
        </p:nvGraphicFramePr>
        <p:xfrm>
          <a:off x="1076650" y="674081"/>
          <a:ext cx="5484409" cy="28025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Group 8"/>
          <p:cNvGrpSpPr/>
          <p:nvPr/>
        </p:nvGrpSpPr>
        <p:grpSpPr>
          <a:xfrm>
            <a:off x="6953745" y="630951"/>
            <a:ext cx="4137825" cy="2845658"/>
            <a:chOff x="6793486" y="734648"/>
            <a:chExt cx="4137825" cy="2845658"/>
          </a:xfrm>
        </p:grpSpPr>
        <p:pic>
          <p:nvPicPr>
            <p:cNvPr id="10" name="Picture 9"/>
            <p:cNvPicPr>
              <a:picLocks noChangeAspect="1"/>
            </p:cNvPicPr>
            <p:nvPr/>
          </p:nvPicPr>
          <p:blipFill>
            <a:blip r:embed="rId12"/>
            <a:stretch>
              <a:fillRect/>
            </a:stretch>
          </p:blipFill>
          <p:spPr>
            <a:xfrm>
              <a:off x="6793486" y="777778"/>
              <a:ext cx="3040164" cy="2787954"/>
            </a:xfrm>
            <a:prstGeom prst="rect">
              <a:avLst/>
            </a:prstGeom>
            <a:ln>
              <a:solidFill>
                <a:schemeClr val="bg1">
                  <a:lumMod val="85000"/>
                </a:schemeClr>
              </a:solidFill>
            </a:ln>
            <a:effectLst>
              <a:outerShdw blurRad="50800" dist="38100" dir="5400000" algn="t" rotWithShape="0">
                <a:prstClr val="black">
                  <a:alpha val="40000"/>
                </a:prstClr>
              </a:outerShdw>
            </a:effectLst>
          </p:spPr>
        </p:pic>
        <p:grpSp>
          <p:nvGrpSpPr>
            <p:cNvPr id="11" name="Group 10"/>
            <p:cNvGrpSpPr/>
            <p:nvPr/>
          </p:nvGrpSpPr>
          <p:grpSpPr>
            <a:xfrm>
              <a:off x="9857885" y="2952968"/>
              <a:ext cx="1073426" cy="627338"/>
              <a:chOff x="10178050" y="2126974"/>
              <a:chExt cx="1073426" cy="768849"/>
            </a:xfrm>
          </p:grpSpPr>
          <p:pic>
            <p:nvPicPr>
              <p:cNvPr id="14" name="Picture 13"/>
              <p:cNvPicPr>
                <a:picLocks noChangeAspect="1"/>
              </p:cNvPicPr>
              <p:nvPr/>
            </p:nvPicPr>
            <p:blipFill>
              <a:blip r:embed="rId13"/>
              <a:stretch>
                <a:fillRect/>
              </a:stretch>
            </p:blipFill>
            <p:spPr>
              <a:xfrm>
                <a:off x="10217806" y="2369152"/>
                <a:ext cx="276225" cy="209550"/>
              </a:xfrm>
              <a:prstGeom prst="rect">
                <a:avLst/>
              </a:prstGeom>
            </p:spPr>
          </p:pic>
          <p:sp>
            <p:nvSpPr>
              <p:cNvPr id="15" name="TextBox 14"/>
              <p:cNvSpPr txBox="1"/>
              <p:nvPr/>
            </p:nvSpPr>
            <p:spPr>
              <a:xfrm>
                <a:off x="10454276" y="2343124"/>
                <a:ext cx="677931" cy="301762"/>
              </a:xfrm>
              <a:prstGeom prst="rect">
                <a:avLst/>
              </a:prstGeom>
              <a:noFill/>
            </p:spPr>
            <p:txBody>
              <a:bodyPr wrap="square" rtlCol="0">
                <a:spAutoFit/>
              </a:bodyPr>
              <a:lstStyle/>
              <a:p>
                <a:r>
                  <a:rPr lang="en-US" sz="1000" dirty="0"/>
                  <a:t>- ACE</a:t>
                </a:r>
              </a:p>
            </p:txBody>
          </p:sp>
          <p:pic>
            <p:nvPicPr>
              <p:cNvPr id="16" name="Picture 15"/>
              <p:cNvPicPr>
                <a:picLocks noChangeAspect="1"/>
              </p:cNvPicPr>
              <p:nvPr/>
            </p:nvPicPr>
            <p:blipFill>
              <a:blip r:embed="rId14"/>
              <a:stretch>
                <a:fillRect/>
              </a:stretch>
            </p:blipFill>
            <p:spPr>
              <a:xfrm>
                <a:off x="10217806" y="2593670"/>
                <a:ext cx="274320" cy="262393"/>
              </a:xfrm>
              <a:prstGeom prst="rect">
                <a:avLst/>
              </a:prstGeom>
            </p:spPr>
          </p:pic>
          <p:sp>
            <p:nvSpPr>
              <p:cNvPr id="17" name="TextBox 16"/>
              <p:cNvSpPr txBox="1"/>
              <p:nvPr/>
            </p:nvSpPr>
            <p:spPr>
              <a:xfrm>
                <a:off x="10437712" y="2594061"/>
                <a:ext cx="813764" cy="301762"/>
              </a:xfrm>
              <a:prstGeom prst="rect">
                <a:avLst/>
              </a:prstGeom>
              <a:noFill/>
            </p:spPr>
            <p:txBody>
              <a:bodyPr wrap="square" rtlCol="0">
                <a:spAutoFit/>
              </a:bodyPr>
              <a:lstStyle/>
              <a:p>
                <a:r>
                  <a:rPr lang="en-US" sz="1000" dirty="0"/>
                  <a:t>- Provider</a:t>
                </a:r>
              </a:p>
            </p:txBody>
          </p:sp>
          <p:sp>
            <p:nvSpPr>
              <p:cNvPr id="18" name="Rectangle 17"/>
              <p:cNvSpPr/>
              <p:nvPr/>
            </p:nvSpPr>
            <p:spPr>
              <a:xfrm>
                <a:off x="10178050" y="2126974"/>
                <a:ext cx="1033670" cy="74857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Responsibility</a:t>
                </a:r>
              </a:p>
            </p:txBody>
          </p:sp>
        </p:grpSp>
        <p:sp>
          <p:nvSpPr>
            <p:cNvPr id="12" name="TextBox 11"/>
            <p:cNvSpPr txBox="1"/>
            <p:nvPr/>
          </p:nvSpPr>
          <p:spPr>
            <a:xfrm>
              <a:off x="9333781" y="734648"/>
              <a:ext cx="484632" cy="164592"/>
            </a:xfrm>
            <a:prstGeom prst="rect">
              <a:avLst/>
            </a:prstGeom>
            <a:solidFill>
              <a:schemeClr val="bg1"/>
            </a:solidFill>
            <a:ln>
              <a:noFill/>
            </a:ln>
          </p:spPr>
          <p:txBody>
            <a:bodyPr wrap="square" rtlCol="0">
              <a:spAutoFit/>
            </a:bodyPr>
            <a:lstStyle/>
            <a:p>
              <a:r>
                <a:rPr lang="en-US" sz="800" b="1" dirty="0">
                  <a:solidFill>
                    <a:schemeClr val="tx1">
                      <a:lumMod val="65000"/>
                      <a:lumOff val="35000"/>
                    </a:schemeClr>
                  </a:solidFill>
                </a:rPr>
                <a:t>Private</a:t>
              </a:r>
            </a:p>
          </p:txBody>
        </p:sp>
        <p:cxnSp>
          <p:nvCxnSpPr>
            <p:cNvPr id="13" name="Straight Connector 12"/>
            <p:cNvCxnSpPr/>
            <p:nvPr/>
          </p:nvCxnSpPr>
          <p:spPr>
            <a:xfrm>
              <a:off x="6793486" y="777778"/>
              <a:ext cx="304016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rot="16200000">
            <a:off x="-2225269" y="3336088"/>
            <a:ext cx="5742542" cy="4185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Division of Responsibilities in the Cloud</a:t>
            </a:r>
          </a:p>
        </p:txBody>
      </p:sp>
    </p:spTree>
    <p:extLst>
      <p:ext uri="{BB962C8B-B14F-4D97-AF65-F5344CB8AC3E}">
        <p14:creationId xmlns:p14="http://schemas.microsoft.com/office/powerpoint/2010/main" val="13447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835" y="362721"/>
            <a:ext cx="10472332" cy="675504"/>
          </a:xfrm>
        </p:spPr>
        <p:txBody>
          <a:bodyPr>
            <a:normAutofit fontScale="90000"/>
          </a:bodyPr>
          <a:lstStyle/>
          <a:p>
            <a:r>
              <a:rPr lang="en-US" dirty="0"/>
              <a:t>Table of Contents</a:t>
            </a:r>
          </a:p>
        </p:txBody>
      </p:sp>
      <p:pic>
        <p:nvPicPr>
          <p:cNvPr id="9"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flipH="1">
            <a:off x="1526" y="1485781"/>
            <a:ext cx="3542613" cy="3352800"/>
          </a:xfrm>
          <a:prstGeom prst="rect">
            <a:avLst/>
          </a:prstGeom>
          <a:noFill/>
          <a:ln w="9525">
            <a:noFill/>
            <a:miter lim="800000"/>
            <a:headEnd/>
            <a:tailEnd/>
          </a:ln>
        </p:spPr>
      </p:pic>
      <p:sp>
        <p:nvSpPr>
          <p:cNvPr id="3" name="Oval 2"/>
          <p:cNvSpPr/>
          <p:nvPr/>
        </p:nvSpPr>
        <p:spPr>
          <a:xfrm>
            <a:off x="11515725" y="6457950"/>
            <a:ext cx="142875" cy="247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19320" y="961534"/>
            <a:ext cx="5577546" cy="5655394"/>
          </a:xfrm>
          <a:prstGeom prst="rect">
            <a:avLst/>
          </a:prstGeom>
          <a:blipFill dpi="0" rotWithShape="1">
            <a:blip r:embed="rId3">
              <a:alphaModFix amt="33000"/>
            </a:blip>
            <a:srcRect/>
            <a:stretch>
              <a:fillRect/>
            </a:stretch>
          </a:blipFill>
        </p:spPr>
        <p:txBody>
          <a:bodyPr wrap="square" rtlCol="0">
            <a:spAutoFit/>
          </a:bodyPr>
          <a:lstStyle/>
          <a:p>
            <a:pPr marL="457189" indent="-457189">
              <a:spcAft>
                <a:spcPts val="900"/>
              </a:spcAft>
              <a:buClr>
                <a:srgbClr val="C00000"/>
              </a:buClr>
              <a:buFont typeface="+mj-lt"/>
              <a:buAutoNum type="arabicPeriod"/>
            </a:pPr>
            <a:r>
              <a:rPr lang="en-US" sz="2300" dirty="0">
                <a:solidFill>
                  <a:schemeClr val="tx1">
                    <a:lumMod val="90000"/>
                    <a:lumOff val="10000"/>
                  </a:schemeClr>
                </a:solidFill>
                <a:ea typeface="Tahoma" panose="020B0604030504040204" pitchFamily="34" charset="0"/>
                <a:cs typeface="Tahoma" panose="020B0604030504040204" pitchFamily="34" charset="0"/>
              </a:rPr>
              <a:t>What is Cloud Computing?</a:t>
            </a:r>
          </a:p>
          <a:p>
            <a:pPr marL="457189" indent="-457189">
              <a:spcAft>
                <a:spcPts val="600"/>
              </a:spcAft>
              <a:buClr>
                <a:srgbClr val="C00000"/>
              </a:buClr>
              <a:buFont typeface="+mj-lt"/>
              <a:buAutoNum type="arabicPeriod"/>
            </a:pPr>
            <a:r>
              <a:rPr lang="en-US" sz="2300" dirty="0">
                <a:solidFill>
                  <a:schemeClr val="tx1">
                    <a:lumMod val="90000"/>
                    <a:lumOff val="10000"/>
                  </a:schemeClr>
                </a:solidFill>
                <a:ea typeface="Tahoma" panose="020B0604030504040204" pitchFamily="34" charset="0"/>
                <a:cs typeface="Tahoma" panose="020B0604030504040204" pitchFamily="34" charset="0"/>
              </a:rPr>
              <a:t>Adoption Model</a:t>
            </a:r>
          </a:p>
          <a:p>
            <a:pPr marL="457189" indent="-457189">
              <a:spcAft>
                <a:spcPts val="600"/>
              </a:spcAft>
              <a:buClr>
                <a:srgbClr val="C00000"/>
              </a:buClr>
              <a:buFont typeface="+mj-lt"/>
              <a:buAutoNum type="arabicPeriod"/>
            </a:pPr>
            <a:r>
              <a:rPr lang="en-US" sz="2300" dirty="0"/>
              <a:t>Business Strategy Definition</a:t>
            </a:r>
          </a:p>
          <a:p>
            <a:pPr marL="457189" indent="-457189">
              <a:spcAft>
                <a:spcPts val="600"/>
              </a:spcAft>
              <a:buClr>
                <a:srgbClr val="C00000"/>
              </a:buClr>
              <a:buFont typeface="+mj-lt"/>
              <a:buAutoNum type="arabicPeriod"/>
            </a:pPr>
            <a:r>
              <a:rPr lang="en-US" sz="2300" b="1" dirty="0">
                <a:solidFill>
                  <a:schemeClr val="tx1">
                    <a:lumMod val="90000"/>
                    <a:lumOff val="10000"/>
                  </a:schemeClr>
                </a:solidFill>
                <a:ea typeface="Tahoma" panose="020B0604030504040204" pitchFamily="34" charset="0"/>
                <a:cs typeface="Tahoma" panose="020B0604030504040204" pitchFamily="34" charset="0"/>
              </a:rPr>
              <a:t>Planning</a:t>
            </a:r>
          </a:p>
          <a:p>
            <a:pPr marL="457189" indent="-457189">
              <a:spcAft>
                <a:spcPts val="600"/>
              </a:spcAft>
              <a:buClr>
                <a:srgbClr val="C00000"/>
              </a:buClr>
              <a:buFont typeface="+mj-lt"/>
              <a:buAutoNum type="arabicPeriod"/>
            </a:pPr>
            <a:r>
              <a:rPr lang="en-US" sz="2300" dirty="0">
                <a:solidFill>
                  <a:schemeClr val="tx1">
                    <a:lumMod val="90000"/>
                    <a:lumOff val="10000"/>
                  </a:schemeClr>
                </a:solidFill>
                <a:ea typeface="Tahoma" panose="020B0604030504040204" pitchFamily="34" charset="0"/>
                <a:cs typeface="Tahoma" panose="020B0604030504040204" pitchFamily="34" charset="0"/>
              </a:rPr>
              <a:t>Analysis &amp; Classification of Workload</a:t>
            </a:r>
          </a:p>
          <a:p>
            <a:pPr marL="457189" indent="-457189">
              <a:spcAft>
                <a:spcPts val="600"/>
              </a:spcAft>
              <a:buClr>
                <a:srgbClr val="C00000"/>
              </a:buClr>
              <a:buFont typeface="+mj-lt"/>
              <a:buAutoNum type="arabicPeriod"/>
            </a:pPr>
            <a:r>
              <a:rPr lang="en-US" sz="2300" dirty="0">
                <a:solidFill>
                  <a:schemeClr val="tx1">
                    <a:lumMod val="90000"/>
                    <a:lumOff val="10000"/>
                  </a:schemeClr>
                </a:solidFill>
                <a:ea typeface="Tahoma" panose="020B0604030504040204" pitchFamily="34" charset="0"/>
                <a:cs typeface="Tahoma" panose="020B0604030504040204" pitchFamily="34" charset="0"/>
              </a:rPr>
              <a:t>Preparation of Target Cloud</a:t>
            </a:r>
          </a:p>
          <a:p>
            <a:pPr marL="457189" indent="-457189">
              <a:spcAft>
                <a:spcPts val="600"/>
              </a:spcAft>
              <a:buClr>
                <a:srgbClr val="C00000"/>
              </a:buClr>
              <a:buFont typeface="+mj-lt"/>
              <a:buAutoNum type="arabicPeriod"/>
            </a:pPr>
            <a:r>
              <a:rPr lang="en-US" sz="2300" dirty="0"/>
              <a:t>Create Migration Execution Plan</a:t>
            </a:r>
          </a:p>
          <a:p>
            <a:pPr marL="457189" indent="-457189">
              <a:spcAft>
                <a:spcPts val="600"/>
              </a:spcAft>
              <a:buClr>
                <a:srgbClr val="C00000"/>
              </a:buClr>
              <a:buFont typeface="+mj-lt"/>
              <a:buAutoNum type="arabicPeriod"/>
            </a:pPr>
            <a:r>
              <a:rPr lang="en-US" sz="2300" dirty="0"/>
              <a:t>Execute Migration Plan</a:t>
            </a:r>
          </a:p>
          <a:p>
            <a:pPr marL="457189" indent="-457189">
              <a:spcAft>
                <a:spcPts val="600"/>
              </a:spcAft>
              <a:buClr>
                <a:srgbClr val="C00000"/>
              </a:buClr>
              <a:buFont typeface="+mj-lt"/>
              <a:buAutoNum type="arabicPeriod"/>
            </a:pPr>
            <a:r>
              <a:rPr lang="en-US" sz="2300" dirty="0">
                <a:latin typeface="Calibri" panose="020F0502020204030204" pitchFamily="34" charset="0"/>
              </a:rPr>
              <a:t>Security</a:t>
            </a:r>
          </a:p>
          <a:p>
            <a:pPr marL="457189" indent="-457189">
              <a:spcAft>
                <a:spcPts val="600"/>
              </a:spcAft>
              <a:buClr>
                <a:srgbClr val="C00000"/>
              </a:buClr>
              <a:buFont typeface="+mj-lt"/>
              <a:buAutoNum type="arabicPeriod"/>
            </a:pPr>
            <a:r>
              <a:rPr lang="en-US" sz="2300" dirty="0">
                <a:latin typeface="Calibri" panose="020F0502020204030204" pitchFamily="34" charset="0"/>
              </a:rPr>
              <a:t>Governance</a:t>
            </a:r>
          </a:p>
          <a:p>
            <a:pPr marL="457189" indent="-457189">
              <a:spcAft>
                <a:spcPts val="600"/>
              </a:spcAft>
              <a:buClr>
                <a:srgbClr val="C00000"/>
              </a:buClr>
              <a:buFont typeface="+mj-lt"/>
              <a:buAutoNum type="arabicPeriod"/>
            </a:pPr>
            <a:r>
              <a:rPr lang="en-US" sz="2300" dirty="0">
                <a:latin typeface="Calibri" panose="020F0502020204030204" pitchFamily="34" charset="0"/>
              </a:rPr>
              <a:t>Automation </a:t>
            </a:r>
          </a:p>
          <a:p>
            <a:pPr marL="457189" indent="-457189">
              <a:spcAft>
                <a:spcPts val="600"/>
              </a:spcAft>
              <a:buClr>
                <a:srgbClr val="C00000"/>
              </a:buClr>
              <a:buFont typeface="+mj-lt"/>
              <a:buAutoNum type="arabicPeriod"/>
            </a:pPr>
            <a:r>
              <a:rPr lang="en-US" sz="2300" dirty="0">
                <a:latin typeface="Calibri" panose="020F0502020204030204" pitchFamily="34" charset="0"/>
              </a:rPr>
              <a:t>Optimization</a:t>
            </a:r>
          </a:p>
          <a:p>
            <a:pPr marL="457189" indent="-457189">
              <a:spcAft>
                <a:spcPts val="600"/>
              </a:spcAft>
              <a:buClr>
                <a:srgbClr val="C00000"/>
              </a:buClr>
              <a:buFont typeface="+mj-lt"/>
              <a:buAutoNum type="arabicPeriod"/>
            </a:pPr>
            <a:r>
              <a:rPr lang="en-US" sz="2300" dirty="0">
                <a:latin typeface="Calibri" panose="020F0502020204030204" pitchFamily="34" charset="0"/>
              </a:rPr>
              <a:t>Key Takeaways</a:t>
            </a:r>
          </a:p>
        </p:txBody>
      </p:sp>
    </p:spTree>
    <p:extLst>
      <p:ext uri="{BB962C8B-B14F-4D97-AF65-F5344CB8AC3E}">
        <p14:creationId xmlns:p14="http://schemas.microsoft.com/office/powerpoint/2010/main" val="283461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20</a:t>
            </a:fld>
            <a:endParaRPr lang="en-US"/>
          </a:p>
        </p:txBody>
      </p:sp>
      <p:sp>
        <p:nvSpPr>
          <p:cNvPr id="4" name="TextBox 3"/>
          <p:cNvSpPr txBox="1"/>
          <p:nvPr/>
        </p:nvSpPr>
        <p:spPr>
          <a:xfrm>
            <a:off x="1174436" y="4869"/>
            <a:ext cx="9091356" cy="707886"/>
          </a:xfrm>
          <a:prstGeom prst="rect">
            <a:avLst/>
          </a:prstGeom>
          <a:noFill/>
        </p:spPr>
        <p:txBody>
          <a:bodyPr wrap="square" rtlCol="0">
            <a:spAutoFit/>
          </a:bodyPr>
          <a:lstStyle/>
          <a:p>
            <a:r>
              <a:rPr lang="en-US" sz="4000" dirty="0">
                <a:latin typeface="+mj-lt"/>
              </a:rPr>
              <a:t>Cloud Providers Security Positions </a:t>
            </a:r>
            <a:r>
              <a:rPr lang="en-US" sz="1400" dirty="0">
                <a:latin typeface="+mj-lt"/>
              </a:rPr>
              <a:t>(Azure, AWS, IBM only)</a:t>
            </a:r>
          </a:p>
        </p:txBody>
      </p:sp>
      <p:pic>
        <p:nvPicPr>
          <p:cNvPr id="5" name="Picture 4"/>
          <p:cNvPicPr>
            <a:picLocks noChangeAspect="1"/>
          </p:cNvPicPr>
          <p:nvPr/>
        </p:nvPicPr>
        <p:blipFill>
          <a:blip r:embed="rId2"/>
          <a:stretch>
            <a:fillRect/>
          </a:stretch>
        </p:blipFill>
        <p:spPr>
          <a:xfrm>
            <a:off x="3666342" y="623520"/>
            <a:ext cx="5481488" cy="2650491"/>
          </a:xfrm>
          <a:prstGeom prst="rect">
            <a:avLst/>
          </a:prstGeom>
        </p:spPr>
      </p:pic>
      <p:pic>
        <p:nvPicPr>
          <p:cNvPr id="6" name="Picture 5"/>
          <p:cNvPicPr>
            <a:picLocks noChangeAspect="1"/>
          </p:cNvPicPr>
          <p:nvPr/>
        </p:nvPicPr>
        <p:blipFill>
          <a:blip r:embed="rId3"/>
          <a:stretch>
            <a:fillRect/>
          </a:stretch>
        </p:blipFill>
        <p:spPr>
          <a:xfrm>
            <a:off x="1034206" y="3521548"/>
            <a:ext cx="5658828" cy="2928854"/>
          </a:xfrm>
          <a:prstGeom prst="rect">
            <a:avLst/>
          </a:prstGeom>
        </p:spPr>
      </p:pic>
      <p:sp>
        <p:nvSpPr>
          <p:cNvPr id="7" name="TextBox 6"/>
          <p:cNvSpPr txBox="1"/>
          <p:nvPr/>
        </p:nvSpPr>
        <p:spPr>
          <a:xfrm>
            <a:off x="4322387" y="3249225"/>
            <a:ext cx="3476431" cy="276999"/>
          </a:xfrm>
          <a:prstGeom prst="rect">
            <a:avLst/>
          </a:prstGeom>
          <a:noFill/>
        </p:spPr>
        <p:txBody>
          <a:bodyPr wrap="square" rtlCol="0">
            <a:spAutoFit/>
          </a:bodyPr>
          <a:lstStyle/>
          <a:p>
            <a:pPr algn="ctr"/>
            <a:r>
              <a:rPr lang="en-US" sz="1200" i="1" dirty="0"/>
              <a:t>Amazon Web Services (AWS) Cloud Security Position</a:t>
            </a:r>
          </a:p>
        </p:txBody>
      </p:sp>
      <p:sp>
        <p:nvSpPr>
          <p:cNvPr id="8" name="TextBox 7"/>
          <p:cNvSpPr txBox="1"/>
          <p:nvPr/>
        </p:nvSpPr>
        <p:spPr>
          <a:xfrm>
            <a:off x="3091998" y="6416637"/>
            <a:ext cx="2809187" cy="276999"/>
          </a:xfrm>
          <a:prstGeom prst="rect">
            <a:avLst/>
          </a:prstGeom>
          <a:noFill/>
        </p:spPr>
        <p:txBody>
          <a:bodyPr wrap="square" rtlCol="0">
            <a:spAutoFit/>
          </a:bodyPr>
          <a:lstStyle/>
          <a:p>
            <a:pPr algn="ctr"/>
            <a:r>
              <a:rPr lang="en-US" sz="1200" i="1" dirty="0"/>
              <a:t>IBM Cloud Security Position</a:t>
            </a:r>
          </a:p>
        </p:txBody>
      </p:sp>
      <p:grpSp>
        <p:nvGrpSpPr>
          <p:cNvPr id="9" name="Group 8"/>
          <p:cNvGrpSpPr/>
          <p:nvPr/>
        </p:nvGrpSpPr>
        <p:grpSpPr>
          <a:xfrm>
            <a:off x="7379156" y="3486472"/>
            <a:ext cx="3482035" cy="3180450"/>
            <a:chOff x="7068070" y="3555480"/>
            <a:chExt cx="3482035" cy="3180450"/>
          </a:xfrm>
        </p:grpSpPr>
        <p:pic>
          <p:nvPicPr>
            <p:cNvPr id="10" name="Picture 9"/>
            <p:cNvPicPr>
              <a:picLocks noChangeAspect="1"/>
            </p:cNvPicPr>
            <p:nvPr/>
          </p:nvPicPr>
          <p:blipFill rotWithShape="1">
            <a:blip r:embed="rId4"/>
            <a:srcRect b="6612"/>
            <a:stretch/>
          </p:blipFill>
          <p:spPr>
            <a:xfrm>
              <a:off x="7068070" y="3590555"/>
              <a:ext cx="3482035" cy="2928854"/>
            </a:xfrm>
            <a:prstGeom prst="rect">
              <a:avLst/>
            </a:prstGeom>
          </p:spPr>
        </p:pic>
        <p:sp>
          <p:nvSpPr>
            <p:cNvPr id="11" name="TextBox 10"/>
            <p:cNvSpPr txBox="1"/>
            <p:nvPr/>
          </p:nvSpPr>
          <p:spPr>
            <a:xfrm>
              <a:off x="7506967" y="6458931"/>
              <a:ext cx="2604240" cy="276999"/>
            </a:xfrm>
            <a:prstGeom prst="rect">
              <a:avLst/>
            </a:prstGeom>
            <a:noFill/>
          </p:spPr>
          <p:txBody>
            <a:bodyPr wrap="square" rtlCol="0">
              <a:spAutoFit/>
            </a:bodyPr>
            <a:lstStyle/>
            <a:p>
              <a:pPr algn="ctr"/>
              <a:r>
                <a:rPr lang="en-US" sz="1200" i="1" dirty="0"/>
                <a:t>Microsoft Azure Cloud Security Position</a:t>
              </a:r>
            </a:p>
          </p:txBody>
        </p:sp>
        <p:sp>
          <p:nvSpPr>
            <p:cNvPr id="12" name="TextBox 11"/>
            <p:cNvSpPr txBox="1"/>
            <p:nvPr/>
          </p:nvSpPr>
          <p:spPr>
            <a:xfrm>
              <a:off x="8497023" y="3555480"/>
              <a:ext cx="548640" cy="230832"/>
            </a:xfrm>
            <a:prstGeom prst="rect">
              <a:avLst/>
            </a:prstGeom>
            <a:solidFill>
              <a:schemeClr val="bg1">
                <a:lumMod val="95000"/>
              </a:schemeClr>
            </a:solidFill>
            <a:ln>
              <a:noFill/>
            </a:ln>
          </p:spPr>
          <p:txBody>
            <a:bodyPr wrap="square" rtlCol="0">
              <a:spAutoFit/>
            </a:bodyPr>
            <a:lstStyle/>
            <a:p>
              <a:r>
                <a:rPr lang="en-US" sz="900" b="1" dirty="0">
                  <a:solidFill>
                    <a:schemeClr val="bg1">
                      <a:lumMod val="50000"/>
                    </a:schemeClr>
                  </a:solidFill>
                </a:rPr>
                <a:t>Private</a:t>
              </a:r>
            </a:p>
          </p:txBody>
        </p:sp>
      </p:grpSp>
      <p:sp>
        <p:nvSpPr>
          <p:cNvPr id="13" name="Rectangle 12"/>
          <p:cNvSpPr/>
          <p:nvPr/>
        </p:nvSpPr>
        <p:spPr>
          <a:xfrm>
            <a:off x="8808109" y="3477846"/>
            <a:ext cx="68148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2237200" y="3297457"/>
            <a:ext cx="5766404" cy="4185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Division of Responsibilities in the Cloud</a:t>
            </a:r>
          </a:p>
        </p:txBody>
      </p:sp>
    </p:spTree>
    <p:extLst>
      <p:ext uri="{BB962C8B-B14F-4D97-AF65-F5344CB8AC3E}">
        <p14:creationId xmlns:p14="http://schemas.microsoft.com/office/powerpoint/2010/main" val="3429858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21</a:t>
            </a:fld>
            <a:endParaRPr lang="en-US"/>
          </a:p>
        </p:txBody>
      </p:sp>
      <p:sp>
        <p:nvSpPr>
          <p:cNvPr id="4" name="Rectangle 3"/>
          <p:cNvSpPr/>
          <p:nvPr/>
        </p:nvSpPr>
        <p:spPr>
          <a:xfrm>
            <a:off x="1133309" y="9596"/>
            <a:ext cx="3542208" cy="707886"/>
          </a:xfrm>
          <a:prstGeom prst="rect">
            <a:avLst/>
          </a:prstGeom>
        </p:spPr>
        <p:txBody>
          <a:bodyPr wrap="square">
            <a:spAutoFit/>
          </a:bodyPr>
          <a:lstStyle/>
          <a:p>
            <a:r>
              <a:rPr lang="en-US" sz="4000" dirty="0">
                <a:latin typeface="+mj-lt"/>
              </a:rPr>
              <a:t>Cloud Risks</a:t>
            </a:r>
          </a:p>
        </p:txBody>
      </p:sp>
      <p:sp>
        <p:nvSpPr>
          <p:cNvPr id="5" name="TextBox 4"/>
          <p:cNvSpPr txBox="1"/>
          <p:nvPr/>
        </p:nvSpPr>
        <p:spPr>
          <a:xfrm>
            <a:off x="3735050" y="859799"/>
            <a:ext cx="8109020" cy="5786199"/>
          </a:xfrm>
          <a:prstGeom prst="rect">
            <a:avLst/>
          </a:prstGeom>
          <a:noFill/>
        </p:spPr>
        <p:txBody>
          <a:bodyPr wrap="square" rtlCol="0">
            <a:spAutoFit/>
          </a:bodyPr>
          <a:lstStyle/>
          <a:p>
            <a:pPr>
              <a:spcAft>
                <a:spcPts val="600"/>
              </a:spcAft>
            </a:pPr>
            <a:r>
              <a:rPr lang="en-US" b="1" dirty="0"/>
              <a:t>Vulnerabilities</a:t>
            </a:r>
          </a:p>
          <a:p>
            <a:pPr marL="285750" indent="-285750">
              <a:spcAft>
                <a:spcPts val="600"/>
              </a:spcAft>
              <a:buFont typeface="Arial" panose="020B0604020202020204" pitchFamily="34" charset="0"/>
              <a:buChar char="•"/>
            </a:pPr>
            <a:r>
              <a:rPr lang="en-US" sz="1400" dirty="0"/>
              <a:t>Meltdown pertains to </a:t>
            </a:r>
            <a:r>
              <a:rPr lang="en-US" sz="1400" b="1" dirty="0"/>
              <a:t>exploiting vulnerabilities with the underlying processor (CPU) </a:t>
            </a:r>
            <a:r>
              <a:rPr lang="en-US" sz="1400" dirty="0"/>
              <a:t>running the code to access information. </a:t>
            </a:r>
            <a:r>
              <a:rPr lang="en-US" sz="1400" b="1" dirty="0"/>
              <a:t>Both </a:t>
            </a:r>
            <a:r>
              <a:rPr lang="en-US" sz="1400" b="1" dirty="0" err="1"/>
              <a:t>Spectre</a:t>
            </a:r>
            <a:r>
              <a:rPr lang="en-US" sz="1400" b="1" dirty="0"/>
              <a:t> and Meltdown permit side-channel attacks because they break down the isolation between applications, VMs, etc</a:t>
            </a:r>
            <a:r>
              <a:rPr lang="en-US" sz="1400" dirty="0"/>
              <a:t>.</a:t>
            </a:r>
          </a:p>
          <a:p>
            <a:pPr marL="285750" indent="-285750">
              <a:spcAft>
                <a:spcPts val="600"/>
              </a:spcAft>
              <a:buFont typeface="Arial" panose="020B0604020202020204" pitchFamily="34" charset="0"/>
              <a:buChar char="•"/>
            </a:pPr>
            <a:r>
              <a:rPr lang="en-US" sz="1400" dirty="0"/>
              <a:t>In the case of Meltdown, the </a:t>
            </a:r>
            <a:r>
              <a:rPr lang="en-US" sz="1400" b="1" dirty="0"/>
              <a:t>only way to address this is to aggressively “detune” code (including application code) and force the processor to behave correctly. In the case of </a:t>
            </a:r>
            <a:r>
              <a:rPr lang="en-US" sz="1400" b="1" dirty="0" err="1"/>
              <a:t>Spectre</a:t>
            </a:r>
            <a:r>
              <a:rPr lang="en-US" sz="1400" b="1" dirty="0"/>
              <a:t>, we don’t yet know how to mitigate it.</a:t>
            </a:r>
          </a:p>
          <a:p>
            <a:pPr marL="285750" indent="-285750">
              <a:spcAft>
                <a:spcPts val="600"/>
              </a:spcAft>
              <a:buFont typeface="Arial" panose="020B0604020202020204" pitchFamily="34" charset="0"/>
              <a:buChar char="•"/>
            </a:pPr>
            <a:r>
              <a:rPr lang="en-US" sz="1400" b="1" dirty="0"/>
              <a:t>Cloud providers (public, private, and hybrid)  are all potentially affected </a:t>
            </a:r>
            <a:r>
              <a:rPr lang="en-US" sz="1400" dirty="0"/>
              <a:t>by these vulnerabilities, so they must guard against them by ensuring that all the latest patches are in place. Patched are not yet available for all of these vulnerabilities.</a:t>
            </a:r>
          </a:p>
          <a:p>
            <a:pPr>
              <a:spcAft>
                <a:spcPts val="600"/>
              </a:spcAft>
            </a:pPr>
            <a:r>
              <a:rPr lang="en-US" b="1" dirty="0"/>
              <a:t>Risks</a:t>
            </a:r>
          </a:p>
          <a:p>
            <a:pPr marL="285750" indent="-285750">
              <a:spcAft>
                <a:spcPts val="600"/>
              </a:spcAft>
              <a:buFont typeface="Arial" panose="020B0604020202020204" pitchFamily="34" charset="0"/>
              <a:buChar char="•"/>
            </a:pPr>
            <a:r>
              <a:rPr lang="en-US" sz="1400" dirty="0"/>
              <a:t>An attacker that is able to access a system through unprivileged log in can read information from the kernel, or can read the host kernel if she is a root user on a guest virtual machine (VM). In a cloud environment, this can be used across customers and cannot be detected.</a:t>
            </a:r>
          </a:p>
          <a:p>
            <a:pPr marL="285750" indent="-285750">
              <a:spcAft>
                <a:spcPts val="600"/>
              </a:spcAft>
              <a:buFont typeface="Arial" panose="020B0604020202020204" pitchFamily="34" charset="0"/>
              <a:buChar char="•"/>
            </a:pPr>
            <a:r>
              <a:rPr lang="en-US" sz="1400" dirty="0"/>
              <a:t>This is a huge issue for cloud service providers. The patches might degrade performance, so some businesses might choose to leave their systems unpatched.</a:t>
            </a:r>
          </a:p>
          <a:p>
            <a:pPr>
              <a:spcAft>
                <a:spcPts val="600"/>
              </a:spcAft>
            </a:pPr>
            <a:r>
              <a:rPr lang="en-US" b="1" dirty="0"/>
              <a:t>Guidelines</a:t>
            </a:r>
          </a:p>
          <a:p>
            <a:pPr marL="285750" indent="-285750">
              <a:spcAft>
                <a:spcPts val="600"/>
              </a:spcAft>
              <a:buFont typeface="Arial" panose="020B0604020202020204" pitchFamily="34" charset="0"/>
              <a:buChar char="•"/>
            </a:pPr>
            <a:r>
              <a:rPr lang="en-US" sz="1400" dirty="0"/>
              <a:t>The CERT Advisory is </a:t>
            </a:r>
            <a:r>
              <a:rPr lang="en-US" sz="1400" b="1" dirty="0"/>
              <a:t>recommending the replacement of all affected processors</a:t>
            </a:r>
            <a:r>
              <a:rPr lang="en-US" sz="1400" dirty="0"/>
              <a:t>. </a:t>
            </a:r>
            <a:r>
              <a:rPr lang="en-US" sz="1400" i="1" dirty="0"/>
              <a:t>(Note: Replacement processors are not yet available). </a:t>
            </a:r>
            <a:r>
              <a:rPr lang="en-US" sz="1400" dirty="0"/>
              <a:t>ACE must demand information on how their cloud providers (vendor and internal) are responding to Meltdown and </a:t>
            </a:r>
            <a:r>
              <a:rPr lang="en-US" sz="1400" dirty="0" err="1"/>
              <a:t>Spectre</a:t>
            </a:r>
            <a:r>
              <a:rPr lang="en-US" sz="1400" dirty="0"/>
              <a:t>, and other side-channel vulnerabilities.</a:t>
            </a:r>
          </a:p>
          <a:p>
            <a:pPr marL="285750" indent="-285750">
              <a:spcAft>
                <a:spcPts val="600"/>
              </a:spcAft>
              <a:buFont typeface="Arial" panose="020B0604020202020204" pitchFamily="34" charset="0"/>
              <a:buChar char="•"/>
            </a:pPr>
            <a:r>
              <a:rPr lang="en-US" sz="1400" b="1" dirty="0"/>
              <a:t>ACE must not mix workloads from different security zones on the same host.</a:t>
            </a:r>
          </a:p>
          <a:p>
            <a:pPr marL="285750" indent="-285750">
              <a:spcAft>
                <a:spcPts val="600"/>
              </a:spcAft>
              <a:buFont typeface="Arial" panose="020B0604020202020204" pitchFamily="34" charset="0"/>
              <a:buChar char="•"/>
            </a:pPr>
            <a:r>
              <a:rPr lang="en-US" sz="1400" dirty="0"/>
              <a:t>ACE must evaluate workloads vs. these risks when determining what cloud services to use.</a:t>
            </a:r>
          </a:p>
        </p:txBody>
      </p:sp>
      <p:sp>
        <p:nvSpPr>
          <p:cNvPr id="6" name="Rectangle 5"/>
          <p:cNvSpPr/>
          <p:nvPr/>
        </p:nvSpPr>
        <p:spPr>
          <a:xfrm>
            <a:off x="1164698" y="542657"/>
            <a:ext cx="6754353" cy="369332"/>
          </a:xfrm>
          <a:prstGeom prst="rect">
            <a:avLst/>
          </a:prstGeom>
        </p:spPr>
        <p:txBody>
          <a:bodyPr wrap="square">
            <a:spAutoFit/>
          </a:bodyPr>
          <a:lstStyle/>
          <a:p>
            <a:r>
              <a:rPr lang="en-US" i="1" dirty="0"/>
              <a:t>Vulnerabilities, risks and guidelines</a:t>
            </a:r>
          </a:p>
        </p:txBody>
      </p:sp>
      <p:pic>
        <p:nvPicPr>
          <p:cNvPr id="7" name="Picture 6"/>
          <p:cNvPicPr>
            <a:picLocks noChangeAspect="1"/>
          </p:cNvPicPr>
          <p:nvPr/>
        </p:nvPicPr>
        <p:blipFill>
          <a:blip r:embed="rId2"/>
          <a:stretch>
            <a:fillRect/>
          </a:stretch>
        </p:blipFill>
        <p:spPr>
          <a:xfrm>
            <a:off x="110159" y="1781178"/>
            <a:ext cx="3636689" cy="3226637"/>
          </a:xfrm>
          <a:prstGeom prst="rect">
            <a:avLst/>
          </a:prstGeom>
        </p:spPr>
      </p:pic>
    </p:spTree>
    <p:extLst>
      <p:ext uri="{BB962C8B-B14F-4D97-AF65-F5344CB8AC3E}">
        <p14:creationId xmlns:p14="http://schemas.microsoft.com/office/powerpoint/2010/main" val="1767807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22</a:t>
            </a:fld>
            <a:endParaRPr lang="en-US"/>
          </a:p>
        </p:txBody>
      </p:sp>
      <p:sp>
        <p:nvSpPr>
          <p:cNvPr id="4" name="Rectangle 3"/>
          <p:cNvSpPr/>
          <p:nvPr/>
        </p:nvSpPr>
        <p:spPr>
          <a:xfrm>
            <a:off x="3414247" y="3348176"/>
            <a:ext cx="1991049" cy="63438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Database Security</a:t>
            </a:r>
          </a:p>
        </p:txBody>
      </p:sp>
      <p:sp>
        <p:nvSpPr>
          <p:cNvPr id="5" name="Rectangle 4"/>
          <p:cNvSpPr/>
          <p:nvPr/>
        </p:nvSpPr>
        <p:spPr>
          <a:xfrm>
            <a:off x="669418" y="448501"/>
            <a:ext cx="8947871" cy="1399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Identity and Access Management</a:t>
            </a:r>
          </a:p>
        </p:txBody>
      </p:sp>
      <p:sp>
        <p:nvSpPr>
          <p:cNvPr id="6" name="Rectangle 5"/>
          <p:cNvSpPr/>
          <p:nvPr/>
        </p:nvSpPr>
        <p:spPr>
          <a:xfrm>
            <a:off x="744180" y="629657"/>
            <a:ext cx="1895321" cy="1117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Identity Mgmt.</a:t>
            </a:r>
          </a:p>
        </p:txBody>
      </p:sp>
      <p:sp>
        <p:nvSpPr>
          <p:cNvPr id="7" name="Rectangle 6"/>
          <p:cNvSpPr/>
          <p:nvPr/>
        </p:nvSpPr>
        <p:spPr>
          <a:xfrm>
            <a:off x="3278348" y="690041"/>
            <a:ext cx="3246746" cy="1057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Authentication Services</a:t>
            </a:r>
          </a:p>
        </p:txBody>
      </p:sp>
      <p:sp>
        <p:nvSpPr>
          <p:cNvPr id="8" name="Rectangle 7"/>
          <p:cNvSpPr/>
          <p:nvPr/>
        </p:nvSpPr>
        <p:spPr>
          <a:xfrm>
            <a:off x="813358" y="1005440"/>
            <a:ext cx="173187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Federated Identity</a:t>
            </a:r>
          </a:p>
        </p:txBody>
      </p:sp>
      <p:sp>
        <p:nvSpPr>
          <p:cNvPr id="9" name="Rectangle 8"/>
          <p:cNvSpPr/>
          <p:nvPr/>
        </p:nvSpPr>
        <p:spPr>
          <a:xfrm>
            <a:off x="813358" y="1243933"/>
            <a:ext cx="173187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Identity Provisioning/Deprovisioning</a:t>
            </a:r>
          </a:p>
        </p:txBody>
      </p:sp>
      <p:sp>
        <p:nvSpPr>
          <p:cNvPr id="10" name="Rectangle 9"/>
          <p:cNvSpPr/>
          <p:nvPr/>
        </p:nvSpPr>
        <p:spPr>
          <a:xfrm>
            <a:off x="3338848" y="844052"/>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Single Sign-on</a:t>
            </a:r>
          </a:p>
        </p:txBody>
      </p:sp>
      <p:sp>
        <p:nvSpPr>
          <p:cNvPr id="11" name="Rectangle 10"/>
          <p:cNvSpPr/>
          <p:nvPr/>
        </p:nvSpPr>
        <p:spPr>
          <a:xfrm>
            <a:off x="5466723" y="844052"/>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Middleware </a:t>
            </a:r>
            <a:r>
              <a:rPr lang="en-US" sz="800" b="1" dirty="0" err="1"/>
              <a:t>AuthN</a:t>
            </a:r>
            <a:endParaRPr lang="en-US" sz="800" b="1" dirty="0"/>
          </a:p>
        </p:txBody>
      </p:sp>
      <p:sp>
        <p:nvSpPr>
          <p:cNvPr id="12" name="Rectangle 11"/>
          <p:cNvSpPr/>
          <p:nvPr/>
        </p:nvSpPr>
        <p:spPr>
          <a:xfrm>
            <a:off x="5466723" y="1074817"/>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Network </a:t>
            </a:r>
            <a:r>
              <a:rPr lang="en-US" sz="800" b="1" dirty="0" err="1"/>
              <a:t>AuthN</a:t>
            </a:r>
            <a:endParaRPr lang="en-US" sz="800" b="1" dirty="0"/>
          </a:p>
        </p:txBody>
      </p:sp>
      <p:sp>
        <p:nvSpPr>
          <p:cNvPr id="13" name="Rectangle 12"/>
          <p:cNvSpPr/>
          <p:nvPr/>
        </p:nvSpPr>
        <p:spPr>
          <a:xfrm>
            <a:off x="3338848" y="1073883"/>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MFA</a:t>
            </a:r>
          </a:p>
        </p:txBody>
      </p:sp>
      <p:sp>
        <p:nvSpPr>
          <p:cNvPr id="14" name="Rectangle 13"/>
          <p:cNvSpPr/>
          <p:nvPr/>
        </p:nvSpPr>
        <p:spPr>
          <a:xfrm>
            <a:off x="4399456" y="1073883"/>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SAML</a:t>
            </a:r>
          </a:p>
        </p:txBody>
      </p:sp>
      <p:sp>
        <p:nvSpPr>
          <p:cNvPr id="15" name="Rectangle 14"/>
          <p:cNvSpPr/>
          <p:nvPr/>
        </p:nvSpPr>
        <p:spPr>
          <a:xfrm>
            <a:off x="3416222" y="1455812"/>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Password Vault</a:t>
            </a:r>
          </a:p>
        </p:txBody>
      </p:sp>
      <p:sp>
        <p:nvSpPr>
          <p:cNvPr id="16" name="Rectangle 15"/>
          <p:cNvSpPr/>
          <p:nvPr/>
        </p:nvSpPr>
        <p:spPr>
          <a:xfrm>
            <a:off x="5382315" y="1455812"/>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PAM</a:t>
            </a:r>
          </a:p>
        </p:txBody>
      </p:sp>
      <p:sp>
        <p:nvSpPr>
          <p:cNvPr id="17" name="Rectangle 16"/>
          <p:cNvSpPr/>
          <p:nvPr/>
        </p:nvSpPr>
        <p:spPr>
          <a:xfrm>
            <a:off x="7305504" y="690041"/>
            <a:ext cx="2238567" cy="1057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tx1"/>
                </a:solidFill>
              </a:rPr>
              <a:t>Authorization Services</a:t>
            </a:r>
          </a:p>
        </p:txBody>
      </p:sp>
      <p:sp>
        <p:nvSpPr>
          <p:cNvPr id="18" name="Rectangle 17"/>
          <p:cNvSpPr/>
          <p:nvPr/>
        </p:nvSpPr>
        <p:spPr>
          <a:xfrm>
            <a:off x="8468866" y="1230729"/>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Policy Distribution</a:t>
            </a:r>
          </a:p>
        </p:txBody>
      </p:sp>
      <p:sp>
        <p:nvSpPr>
          <p:cNvPr id="19" name="Rectangle 18"/>
          <p:cNvSpPr/>
          <p:nvPr/>
        </p:nvSpPr>
        <p:spPr>
          <a:xfrm>
            <a:off x="7384395" y="1230729"/>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Policy Definition</a:t>
            </a:r>
          </a:p>
        </p:txBody>
      </p:sp>
      <p:sp>
        <p:nvSpPr>
          <p:cNvPr id="20" name="Rectangle 19"/>
          <p:cNvSpPr/>
          <p:nvPr/>
        </p:nvSpPr>
        <p:spPr>
          <a:xfrm>
            <a:off x="7931151" y="1478689"/>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Policy Contract</a:t>
            </a:r>
          </a:p>
        </p:txBody>
      </p:sp>
      <p:sp>
        <p:nvSpPr>
          <p:cNvPr id="21" name="Rectangle 20"/>
          <p:cNvSpPr/>
          <p:nvPr/>
        </p:nvSpPr>
        <p:spPr>
          <a:xfrm>
            <a:off x="669417" y="1942891"/>
            <a:ext cx="4359196" cy="4875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InfoSec Management</a:t>
            </a:r>
          </a:p>
        </p:txBody>
      </p:sp>
      <p:sp>
        <p:nvSpPr>
          <p:cNvPr id="22" name="Rectangle 21"/>
          <p:cNvSpPr/>
          <p:nvPr/>
        </p:nvSpPr>
        <p:spPr>
          <a:xfrm>
            <a:off x="1823590" y="2194558"/>
            <a:ext cx="1033272" cy="1828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Capability Mapping</a:t>
            </a:r>
          </a:p>
        </p:txBody>
      </p:sp>
      <p:sp>
        <p:nvSpPr>
          <p:cNvPr id="23" name="Rectangle 22"/>
          <p:cNvSpPr/>
          <p:nvPr/>
        </p:nvSpPr>
        <p:spPr>
          <a:xfrm>
            <a:off x="2906964" y="2194558"/>
            <a:ext cx="1005840" cy="1828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Risk Dashboard</a:t>
            </a:r>
          </a:p>
        </p:txBody>
      </p:sp>
      <p:sp>
        <p:nvSpPr>
          <p:cNvPr id="24" name="Rectangle 23"/>
          <p:cNvSpPr/>
          <p:nvPr/>
        </p:nvSpPr>
        <p:spPr>
          <a:xfrm>
            <a:off x="721928" y="2194558"/>
            <a:ext cx="1051560" cy="1828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Risk Portfolio Mgmt.</a:t>
            </a:r>
          </a:p>
        </p:txBody>
      </p:sp>
      <p:sp>
        <p:nvSpPr>
          <p:cNvPr id="25" name="Rectangle 24"/>
          <p:cNvSpPr/>
          <p:nvPr/>
        </p:nvSpPr>
        <p:spPr>
          <a:xfrm>
            <a:off x="3962906" y="2194558"/>
            <a:ext cx="1005840" cy="1828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Risk Register</a:t>
            </a:r>
          </a:p>
        </p:txBody>
      </p:sp>
      <p:sp>
        <p:nvSpPr>
          <p:cNvPr id="26" name="Rectangle 25"/>
          <p:cNvSpPr/>
          <p:nvPr/>
        </p:nvSpPr>
        <p:spPr>
          <a:xfrm>
            <a:off x="5112928" y="1942891"/>
            <a:ext cx="4504361" cy="48324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Governance, Risk &amp; Compliance</a:t>
            </a:r>
          </a:p>
        </p:txBody>
      </p:sp>
      <p:sp>
        <p:nvSpPr>
          <p:cNvPr id="27" name="Rectangle 26"/>
          <p:cNvSpPr/>
          <p:nvPr/>
        </p:nvSpPr>
        <p:spPr>
          <a:xfrm>
            <a:off x="5187057" y="1975829"/>
            <a:ext cx="1115568" cy="1828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Compliance Mgmt.</a:t>
            </a:r>
          </a:p>
        </p:txBody>
      </p:sp>
      <p:sp>
        <p:nvSpPr>
          <p:cNvPr id="28" name="Rectangle 27"/>
          <p:cNvSpPr/>
          <p:nvPr/>
        </p:nvSpPr>
        <p:spPr>
          <a:xfrm>
            <a:off x="8561457" y="2194558"/>
            <a:ext cx="1005840" cy="1828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Vendor Mgmt.</a:t>
            </a:r>
          </a:p>
        </p:txBody>
      </p:sp>
      <p:sp>
        <p:nvSpPr>
          <p:cNvPr id="29" name="Rectangle 28"/>
          <p:cNvSpPr/>
          <p:nvPr/>
        </p:nvSpPr>
        <p:spPr>
          <a:xfrm>
            <a:off x="5187057" y="2194558"/>
            <a:ext cx="1115568" cy="1828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Training &amp; Awareness</a:t>
            </a:r>
          </a:p>
        </p:txBody>
      </p:sp>
      <p:sp>
        <p:nvSpPr>
          <p:cNvPr id="30" name="Rectangle 29"/>
          <p:cNvSpPr/>
          <p:nvPr/>
        </p:nvSpPr>
        <p:spPr>
          <a:xfrm>
            <a:off x="6385009" y="2194558"/>
            <a:ext cx="1005840" cy="1828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Audit Mgmt.</a:t>
            </a:r>
          </a:p>
        </p:txBody>
      </p:sp>
      <p:sp>
        <p:nvSpPr>
          <p:cNvPr id="31" name="Rectangle 30"/>
          <p:cNvSpPr/>
          <p:nvPr/>
        </p:nvSpPr>
        <p:spPr>
          <a:xfrm>
            <a:off x="8561457" y="1975830"/>
            <a:ext cx="1005840" cy="1828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IT Risk Mgmt.</a:t>
            </a:r>
          </a:p>
        </p:txBody>
      </p:sp>
      <p:sp>
        <p:nvSpPr>
          <p:cNvPr id="32" name="Rectangle 31"/>
          <p:cNvSpPr/>
          <p:nvPr/>
        </p:nvSpPr>
        <p:spPr>
          <a:xfrm>
            <a:off x="7473233" y="2194558"/>
            <a:ext cx="1005840" cy="1828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Policy Mgmt.</a:t>
            </a:r>
          </a:p>
        </p:txBody>
      </p:sp>
      <p:sp>
        <p:nvSpPr>
          <p:cNvPr id="33" name="Rectangle 32"/>
          <p:cNvSpPr/>
          <p:nvPr/>
        </p:nvSpPr>
        <p:spPr>
          <a:xfrm>
            <a:off x="671443" y="2516170"/>
            <a:ext cx="8945847" cy="155257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100" b="1" dirty="0">
                <a:solidFill>
                  <a:schemeClr val="tx1"/>
                </a:solidFill>
              </a:rPr>
              <a:t>Data Protection</a:t>
            </a:r>
          </a:p>
        </p:txBody>
      </p:sp>
      <p:grpSp>
        <p:nvGrpSpPr>
          <p:cNvPr id="34" name="Group 33"/>
          <p:cNvGrpSpPr/>
          <p:nvPr/>
        </p:nvGrpSpPr>
        <p:grpSpPr>
          <a:xfrm>
            <a:off x="752727" y="2679405"/>
            <a:ext cx="2578285" cy="613378"/>
            <a:chOff x="752727" y="2679405"/>
            <a:chExt cx="2578285" cy="613378"/>
          </a:xfrm>
        </p:grpSpPr>
        <p:sp>
          <p:nvSpPr>
            <p:cNvPr id="35" name="Rectangle 34"/>
            <p:cNvSpPr/>
            <p:nvPr/>
          </p:nvSpPr>
          <p:spPr>
            <a:xfrm>
              <a:off x="752727" y="2679405"/>
              <a:ext cx="2578285" cy="61337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Data Lifecycle Mgmt.</a:t>
              </a:r>
            </a:p>
          </p:txBody>
        </p:sp>
        <p:sp>
          <p:nvSpPr>
            <p:cNvPr id="36" name="Rectangle 35"/>
            <p:cNvSpPr/>
            <p:nvPr/>
          </p:nvSpPr>
          <p:spPr>
            <a:xfrm>
              <a:off x="860442" y="2829536"/>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Mining</a:t>
              </a:r>
            </a:p>
          </p:txBody>
        </p:sp>
        <p:sp>
          <p:nvSpPr>
            <p:cNvPr id="37" name="Rectangle 36"/>
            <p:cNvSpPr/>
            <p:nvPr/>
          </p:nvSpPr>
          <p:spPr>
            <a:xfrm>
              <a:off x="2084291" y="2829536"/>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Tagging</a:t>
              </a:r>
            </a:p>
          </p:txBody>
        </p:sp>
        <p:sp>
          <p:nvSpPr>
            <p:cNvPr id="38" name="Rectangle 37"/>
            <p:cNvSpPr/>
            <p:nvPr/>
          </p:nvSpPr>
          <p:spPr>
            <a:xfrm>
              <a:off x="1482445" y="3041980"/>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Lifecycle</a:t>
              </a:r>
            </a:p>
          </p:txBody>
        </p:sp>
      </p:grpSp>
      <p:grpSp>
        <p:nvGrpSpPr>
          <p:cNvPr id="39" name="Group 38"/>
          <p:cNvGrpSpPr/>
          <p:nvPr/>
        </p:nvGrpSpPr>
        <p:grpSpPr>
          <a:xfrm>
            <a:off x="5499637" y="2678022"/>
            <a:ext cx="1366231" cy="614761"/>
            <a:chOff x="5469779" y="2678022"/>
            <a:chExt cx="1366231" cy="614761"/>
          </a:xfrm>
        </p:grpSpPr>
        <p:sp>
          <p:nvSpPr>
            <p:cNvPr id="40" name="Rectangle 39"/>
            <p:cNvSpPr/>
            <p:nvPr/>
          </p:nvSpPr>
          <p:spPr>
            <a:xfrm>
              <a:off x="5469779" y="2678022"/>
              <a:ext cx="1366231" cy="61476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IP Protection</a:t>
              </a:r>
            </a:p>
          </p:txBody>
        </p:sp>
        <p:sp>
          <p:nvSpPr>
            <p:cNvPr id="41" name="Rectangle 40"/>
            <p:cNvSpPr/>
            <p:nvPr/>
          </p:nvSpPr>
          <p:spPr>
            <a:xfrm>
              <a:off x="5604254" y="3041980"/>
              <a:ext cx="1097280" cy="18797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Intellectual Prop.</a:t>
              </a:r>
            </a:p>
          </p:txBody>
        </p:sp>
      </p:grpSp>
      <p:grpSp>
        <p:nvGrpSpPr>
          <p:cNvPr id="42" name="Group 41"/>
          <p:cNvGrpSpPr/>
          <p:nvPr/>
        </p:nvGrpSpPr>
        <p:grpSpPr>
          <a:xfrm>
            <a:off x="7163551" y="2678022"/>
            <a:ext cx="2376370" cy="614761"/>
            <a:chOff x="7163551" y="2678022"/>
            <a:chExt cx="2376370" cy="614761"/>
          </a:xfrm>
        </p:grpSpPr>
        <p:sp>
          <p:nvSpPr>
            <p:cNvPr id="43" name="Rectangle 42"/>
            <p:cNvSpPr/>
            <p:nvPr/>
          </p:nvSpPr>
          <p:spPr>
            <a:xfrm>
              <a:off x="7163551" y="2678022"/>
              <a:ext cx="2376370" cy="61476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Data Leakage Protection (DLP)</a:t>
              </a:r>
            </a:p>
          </p:txBody>
        </p:sp>
        <p:sp>
          <p:nvSpPr>
            <p:cNvPr id="44" name="Rectangle 43"/>
            <p:cNvSpPr/>
            <p:nvPr/>
          </p:nvSpPr>
          <p:spPr>
            <a:xfrm>
              <a:off x="7238392" y="2829536"/>
              <a:ext cx="100584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Dictionary</a:t>
              </a:r>
            </a:p>
          </p:txBody>
        </p:sp>
        <p:sp>
          <p:nvSpPr>
            <p:cNvPr id="45" name="Rectangle 44"/>
            <p:cNvSpPr/>
            <p:nvPr/>
          </p:nvSpPr>
          <p:spPr>
            <a:xfrm>
              <a:off x="8444617" y="2829536"/>
              <a:ext cx="100584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Domain Transfer</a:t>
              </a:r>
            </a:p>
          </p:txBody>
        </p:sp>
        <p:sp>
          <p:nvSpPr>
            <p:cNvPr id="46" name="Rectangle 45"/>
            <p:cNvSpPr/>
            <p:nvPr/>
          </p:nvSpPr>
          <p:spPr>
            <a:xfrm>
              <a:off x="7849607" y="3041980"/>
              <a:ext cx="100584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Domain Use</a:t>
              </a:r>
            </a:p>
          </p:txBody>
        </p:sp>
      </p:grpSp>
      <p:sp>
        <p:nvSpPr>
          <p:cNvPr id="47" name="Rectangle 46"/>
          <p:cNvSpPr/>
          <p:nvPr/>
        </p:nvSpPr>
        <p:spPr>
          <a:xfrm>
            <a:off x="744181" y="3349524"/>
            <a:ext cx="2586832" cy="63438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Cryptographic</a:t>
            </a:r>
          </a:p>
        </p:txBody>
      </p:sp>
      <p:sp>
        <p:nvSpPr>
          <p:cNvPr id="48" name="Rectangle 47"/>
          <p:cNvSpPr/>
          <p:nvPr/>
        </p:nvSpPr>
        <p:spPr>
          <a:xfrm>
            <a:off x="860505" y="3512057"/>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Key Management</a:t>
            </a:r>
          </a:p>
        </p:txBody>
      </p:sp>
      <p:sp>
        <p:nvSpPr>
          <p:cNvPr id="49" name="Rectangle 48"/>
          <p:cNvSpPr/>
          <p:nvPr/>
        </p:nvSpPr>
        <p:spPr>
          <a:xfrm>
            <a:off x="2097711" y="3512057"/>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PKI</a:t>
            </a:r>
          </a:p>
        </p:txBody>
      </p:sp>
      <p:sp>
        <p:nvSpPr>
          <p:cNvPr id="50" name="Rectangle 49"/>
          <p:cNvSpPr/>
          <p:nvPr/>
        </p:nvSpPr>
        <p:spPr>
          <a:xfrm>
            <a:off x="869694" y="3767098"/>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Encrypt Data at-rest</a:t>
            </a:r>
          </a:p>
        </p:txBody>
      </p:sp>
      <p:sp>
        <p:nvSpPr>
          <p:cNvPr id="51" name="Rectangle 50"/>
          <p:cNvSpPr/>
          <p:nvPr/>
        </p:nvSpPr>
        <p:spPr>
          <a:xfrm>
            <a:off x="2097711" y="3767098"/>
            <a:ext cx="11430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Encrypt Data in-flight</a:t>
            </a:r>
          </a:p>
        </p:txBody>
      </p:sp>
      <p:sp>
        <p:nvSpPr>
          <p:cNvPr id="52" name="Rectangle 51"/>
          <p:cNvSpPr/>
          <p:nvPr/>
        </p:nvSpPr>
        <p:spPr>
          <a:xfrm>
            <a:off x="5503355" y="3349524"/>
            <a:ext cx="4032207" cy="63438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Data Governance</a:t>
            </a:r>
          </a:p>
        </p:txBody>
      </p:sp>
      <p:sp>
        <p:nvSpPr>
          <p:cNvPr id="53" name="Rectangle 52"/>
          <p:cNvSpPr/>
          <p:nvPr/>
        </p:nvSpPr>
        <p:spPr>
          <a:xfrm>
            <a:off x="5689327" y="3512057"/>
            <a:ext cx="100584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Classification</a:t>
            </a:r>
          </a:p>
        </p:txBody>
      </p:sp>
      <p:sp>
        <p:nvSpPr>
          <p:cNvPr id="54" name="Rectangle 53"/>
          <p:cNvSpPr/>
          <p:nvPr/>
        </p:nvSpPr>
        <p:spPr>
          <a:xfrm>
            <a:off x="6814182" y="3512057"/>
            <a:ext cx="1147013"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Label</a:t>
            </a:r>
          </a:p>
        </p:txBody>
      </p:sp>
      <p:sp>
        <p:nvSpPr>
          <p:cNvPr id="55" name="Rectangle 54"/>
          <p:cNvSpPr/>
          <p:nvPr/>
        </p:nvSpPr>
        <p:spPr>
          <a:xfrm>
            <a:off x="8086508" y="3512057"/>
            <a:ext cx="1316736"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Retention Rules</a:t>
            </a:r>
          </a:p>
        </p:txBody>
      </p:sp>
      <p:sp>
        <p:nvSpPr>
          <p:cNvPr id="56" name="Rectangle 55"/>
          <p:cNvSpPr/>
          <p:nvPr/>
        </p:nvSpPr>
        <p:spPr>
          <a:xfrm>
            <a:off x="5696446" y="3767098"/>
            <a:ext cx="100584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Ownership</a:t>
            </a:r>
          </a:p>
        </p:txBody>
      </p:sp>
      <p:sp>
        <p:nvSpPr>
          <p:cNvPr id="57" name="Rectangle 56"/>
          <p:cNvSpPr/>
          <p:nvPr/>
        </p:nvSpPr>
        <p:spPr>
          <a:xfrm>
            <a:off x="6814182" y="3767098"/>
            <a:ext cx="1147013"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Secure Data Disposal</a:t>
            </a:r>
          </a:p>
        </p:txBody>
      </p:sp>
      <p:sp>
        <p:nvSpPr>
          <p:cNvPr id="58" name="Rectangle 57"/>
          <p:cNvSpPr/>
          <p:nvPr/>
        </p:nvSpPr>
        <p:spPr>
          <a:xfrm>
            <a:off x="8086510" y="3767098"/>
            <a:ext cx="131390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Leakage Prevention Rules</a:t>
            </a:r>
          </a:p>
        </p:txBody>
      </p:sp>
      <p:sp>
        <p:nvSpPr>
          <p:cNvPr id="59" name="Rectangle 58"/>
          <p:cNvSpPr/>
          <p:nvPr/>
        </p:nvSpPr>
        <p:spPr>
          <a:xfrm>
            <a:off x="665093" y="4145596"/>
            <a:ext cx="8947873" cy="803239"/>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Infrastructure Protection Services</a:t>
            </a:r>
          </a:p>
        </p:txBody>
      </p:sp>
      <p:sp>
        <p:nvSpPr>
          <p:cNvPr id="60" name="Rectangle 59"/>
          <p:cNvSpPr/>
          <p:nvPr/>
        </p:nvSpPr>
        <p:spPr>
          <a:xfrm>
            <a:off x="744180" y="4299659"/>
            <a:ext cx="2201086" cy="593016"/>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Server</a:t>
            </a:r>
          </a:p>
        </p:txBody>
      </p:sp>
      <p:sp>
        <p:nvSpPr>
          <p:cNvPr id="61" name="Rectangle 60"/>
          <p:cNvSpPr/>
          <p:nvPr/>
        </p:nvSpPr>
        <p:spPr>
          <a:xfrm>
            <a:off x="790936" y="4443536"/>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HIDS</a:t>
            </a:r>
          </a:p>
        </p:txBody>
      </p:sp>
      <p:sp>
        <p:nvSpPr>
          <p:cNvPr id="62" name="Rectangle 61"/>
          <p:cNvSpPr/>
          <p:nvPr/>
        </p:nvSpPr>
        <p:spPr>
          <a:xfrm>
            <a:off x="1868431" y="4443536"/>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AV</a:t>
            </a:r>
          </a:p>
        </p:txBody>
      </p:sp>
      <p:sp>
        <p:nvSpPr>
          <p:cNvPr id="63" name="Rectangle 62"/>
          <p:cNvSpPr/>
          <p:nvPr/>
        </p:nvSpPr>
        <p:spPr>
          <a:xfrm>
            <a:off x="787476" y="4665617"/>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Whitelist</a:t>
            </a:r>
          </a:p>
        </p:txBody>
      </p:sp>
      <p:sp>
        <p:nvSpPr>
          <p:cNvPr id="64" name="Rectangle 63"/>
          <p:cNvSpPr/>
          <p:nvPr/>
        </p:nvSpPr>
        <p:spPr>
          <a:xfrm>
            <a:off x="1860426" y="4665617"/>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Firewall</a:t>
            </a:r>
          </a:p>
        </p:txBody>
      </p:sp>
      <p:sp>
        <p:nvSpPr>
          <p:cNvPr id="65" name="Rectangle 64"/>
          <p:cNvSpPr/>
          <p:nvPr/>
        </p:nvSpPr>
        <p:spPr>
          <a:xfrm>
            <a:off x="6210639" y="4299659"/>
            <a:ext cx="3324923" cy="593016"/>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Application</a:t>
            </a:r>
          </a:p>
        </p:txBody>
      </p:sp>
      <p:sp>
        <p:nvSpPr>
          <p:cNvPr id="66" name="Rectangle 65"/>
          <p:cNvSpPr/>
          <p:nvPr/>
        </p:nvSpPr>
        <p:spPr>
          <a:xfrm>
            <a:off x="6320508" y="4443536"/>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XML Firewall</a:t>
            </a:r>
          </a:p>
        </p:txBody>
      </p:sp>
      <p:sp>
        <p:nvSpPr>
          <p:cNvPr id="67" name="Rectangle 66"/>
          <p:cNvSpPr/>
          <p:nvPr/>
        </p:nvSpPr>
        <p:spPr>
          <a:xfrm>
            <a:off x="7370321" y="4665617"/>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Threat Modeling</a:t>
            </a:r>
          </a:p>
        </p:txBody>
      </p:sp>
      <p:sp>
        <p:nvSpPr>
          <p:cNvPr id="68" name="Rectangle 67"/>
          <p:cNvSpPr/>
          <p:nvPr/>
        </p:nvSpPr>
        <p:spPr>
          <a:xfrm>
            <a:off x="6317048" y="4665617"/>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WAF</a:t>
            </a:r>
          </a:p>
        </p:txBody>
      </p:sp>
      <p:sp>
        <p:nvSpPr>
          <p:cNvPr id="69" name="Rectangle 68"/>
          <p:cNvSpPr/>
          <p:nvPr/>
        </p:nvSpPr>
        <p:spPr>
          <a:xfrm>
            <a:off x="8431097" y="4443536"/>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Review</a:t>
            </a:r>
          </a:p>
        </p:txBody>
      </p:sp>
      <p:sp>
        <p:nvSpPr>
          <p:cNvPr id="70" name="Rectangle 69"/>
          <p:cNvSpPr/>
          <p:nvPr/>
        </p:nvSpPr>
        <p:spPr>
          <a:xfrm>
            <a:off x="8423594" y="4665617"/>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OWASP</a:t>
            </a:r>
          </a:p>
        </p:txBody>
      </p:sp>
      <p:sp>
        <p:nvSpPr>
          <p:cNvPr id="71" name="Rectangle 70"/>
          <p:cNvSpPr/>
          <p:nvPr/>
        </p:nvSpPr>
        <p:spPr>
          <a:xfrm>
            <a:off x="665093" y="5024180"/>
            <a:ext cx="4054536" cy="56984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Policies &amp; Standards</a:t>
            </a:r>
          </a:p>
        </p:txBody>
      </p:sp>
      <p:sp>
        <p:nvSpPr>
          <p:cNvPr id="72" name="Rectangle 71"/>
          <p:cNvSpPr/>
          <p:nvPr/>
        </p:nvSpPr>
        <p:spPr>
          <a:xfrm>
            <a:off x="708388" y="5149269"/>
            <a:ext cx="1422431"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Technical Security Standards</a:t>
            </a:r>
          </a:p>
        </p:txBody>
      </p:sp>
      <p:sp>
        <p:nvSpPr>
          <p:cNvPr id="73" name="Rectangle 72"/>
          <p:cNvSpPr/>
          <p:nvPr/>
        </p:nvSpPr>
        <p:spPr>
          <a:xfrm>
            <a:off x="708388" y="5368779"/>
            <a:ext cx="1422431"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InfoSec Policies</a:t>
            </a:r>
          </a:p>
        </p:txBody>
      </p:sp>
      <p:sp>
        <p:nvSpPr>
          <p:cNvPr id="74" name="Rectangle 73"/>
          <p:cNvSpPr/>
          <p:nvPr/>
        </p:nvSpPr>
        <p:spPr>
          <a:xfrm>
            <a:off x="2186359" y="5368779"/>
            <a:ext cx="1059810"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Operational Security</a:t>
            </a:r>
          </a:p>
        </p:txBody>
      </p:sp>
      <p:sp>
        <p:nvSpPr>
          <p:cNvPr id="75" name="Rectangle 74"/>
          <p:cNvSpPr/>
          <p:nvPr/>
        </p:nvSpPr>
        <p:spPr>
          <a:xfrm>
            <a:off x="4953781" y="5035689"/>
            <a:ext cx="2257764" cy="56984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	Legal Services</a:t>
            </a:r>
          </a:p>
        </p:txBody>
      </p:sp>
      <p:sp>
        <p:nvSpPr>
          <p:cNvPr id="76" name="Rectangle 75"/>
          <p:cNvSpPr/>
          <p:nvPr/>
        </p:nvSpPr>
        <p:spPr>
          <a:xfrm>
            <a:off x="5042611" y="5149269"/>
            <a:ext cx="1005840"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Contracts</a:t>
            </a:r>
          </a:p>
        </p:txBody>
      </p:sp>
      <p:sp>
        <p:nvSpPr>
          <p:cNvPr id="77" name="Rectangle 76"/>
          <p:cNvSpPr/>
          <p:nvPr/>
        </p:nvSpPr>
        <p:spPr>
          <a:xfrm>
            <a:off x="5042611" y="5368779"/>
            <a:ext cx="1005840"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Discovery</a:t>
            </a:r>
          </a:p>
        </p:txBody>
      </p:sp>
      <p:sp>
        <p:nvSpPr>
          <p:cNvPr id="78" name="Rectangle 77"/>
          <p:cNvSpPr/>
          <p:nvPr/>
        </p:nvSpPr>
        <p:spPr>
          <a:xfrm>
            <a:off x="6116369" y="5368779"/>
            <a:ext cx="1005840"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Incident Legal Svcs.</a:t>
            </a:r>
          </a:p>
        </p:txBody>
      </p:sp>
      <p:sp>
        <p:nvSpPr>
          <p:cNvPr id="79" name="Rectangle 78"/>
          <p:cNvSpPr/>
          <p:nvPr/>
        </p:nvSpPr>
        <p:spPr>
          <a:xfrm>
            <a:off x="3298405" y="5149269"/>
            <a:ext cx="1360674"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Best Practices &amp; Regulatory</a:t>
            </a:r>
          </a:p>
        </p:txBody>
      </p:sp>
      <p:sp>
        <p:nvSpPr>
          <p:cNvPr id="80" name="Rectangle 79"/>
          <p:cNvSpPr/>
          <p:nvPr/>
        </p:nvSpPr>
        <p:spPr>
          <a:xfrm>
            <a:off x="3298405" y="5368779"/>
            <a:ext cx="1360674"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Classification</a:t>
            </a:r>
          </a:p>
        </p:txBody>
      </p:sp>
      <p:sp>
        <p:nvSpPr>
          <p:cNvPr id="81" name="Rectangle 80"/>
          <p:cNvSpPr/>
          <p:nvPr/>
        </p:nvSpPr>
        <p:spPr>
          <a:xfrm>
            <a:off x="7431449" y="5024180"/>
            <a:ext cx="2189335" cy="56984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Internal Investigation</a:t>
            </a:r>
          </a:p>
        </p:txBody>
      </p:sp>
      <p:sp>
        <p:nvSpPr>
          <p:cNvPr id="82" name="Rectangle 81"/>
          <p:cNvSpPr/>
          <p:nvPr/>
        </p:nvSpPr>
        <p:spPr>
          <a:xfrm>
            <a:off x="7486255" y="5377405"/>
            <a:ext cx="1005840"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Parasitic Analysis</a:t>
            </a:r>
          </a:p>
        </p:txBody>
      </p:sp>
      <p:sp>
        <p:nvSpPr>
          <p:cNvPr id="83" name="Rectangle 82"/>
          <p:cNvSpPr/>
          <p:nvPr/>
        </p:nvSpPr>
        <p:spPr>
          <a:xfrm>
            <a:off x="8556911" y="5377405"/>
            <a:ext cx="1005840" cy="18288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Email Journaling</a:t>
            </a:r>
          </a:p>
        </p:txBody>
      </p:sp>
      <p:sp>
        <p:nvSpPr>
          <p:cNvPr id="84" name="Rectangle 83"/>
          <p:cNvSpPr/>
          <p:nvPr/>
        </p:nvSpPr>
        <p:spPr>
          <a:xfrm>
            <a:off x="669418" y="5685750"/>
            <a:ext cx="8947871" cy="873095"/>
          </a:xfrm>
          <a:prstGeom prst="rect">
            <a:avLst/>
          </a:prstGeom>
          <a:no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Threat &amp; Vulnerabilities</a:t>
            </a:r>
          </a:p>
        </p:txBody>
      </p:sp>
      <p:grpSp>
        <p:nvGrpSpPr>
          <p:cNvPr id="85" name="Group 84"/>
          <p:cNvGrpSpPr/>
          <p:nvPr/>
        </p:nvGrpSpPr>
        <p:grpSpPr>
          <a:xfrm>
            <a:off x="2774608" y="5847361"/>
            <a:ext cx="2016130" cy="630936"/>
            <a:chOff x="2751834" y="5864613"/>
            <a:chExt cx="2016130" cy="630936"/>
          </a:xfrm>
        </p:grpSpPr>
        <p:sp>
          <p:nvSpPr>
            <p:cNvPr id="86" name="Rectangle 85"/>
            <p:cNvSpPr/>
            <p:nvPr/>
          </p:nvSpPr>
          <p:spPr>
            <a:xfrm>
              <a:off x="2751834" y="5864613"/>
              <a:ext cx="2016130" cy="630936"/>
            </a:xfrm>
            <a:prstGeom prst="rect">
              <a:avLst/>
            </a:prstGeom>
            <a:no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Vulnerability Testing</a:t>
              </a:r>
            </a:p>
          </p:txBody>
        </p:sp>
        <p:sp>
          <p:nvSpPr>
            <p:cNvPr id="87" name="Rectangle 86"/>
            <p:cNvSpPr/>
            <p:nvPr/>
          </p:nvSpPr>
          <p:spPr>
            <a:xfrm>
              <a:off x="3361900" y="6020848"/>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Infrastructure</a:t>
              </a:r>
            </a:p>
          </p:txBody>
        </p:sp>
        <p:sp>
          <p:nvSpPr>
            <p:cNvPr id="88" name="Rectangle 87"/>
            <p:cNvSpPr/>
            <p:nvPr/>
          </p:nvSpPr>
          <p:spPr>
            <a:xfrm>
              <a:off x="2885512" y="6261503"/>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Datamart</a:t>
              </a:r>
            </a:p>
          </p:txBody>
        </p:sp>
        <p:sp>
          <p:nvSpPr>
            <p:cNvPr id="89" name="Rectangle 88"/>
            <p:cNvSpPr/>
            <p:nvPr/>
          </p:nvSpPr>
          <p:spPr>
            <a:xfrm>
              <a:off x="3830681" y="6258630"/>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Application</a:t>
              </a:r>
            </a:p>
          </p:txBody>
        </p:sp>
      </p:grpSp>
      <p:grpSp>
        <p:nvGrpSpPr>
          <p:cNvPr id="90" name="Group 89"/>
          <p:cNvGrpSpPr/>
          <p:nvPr/>
        </p:nvGrpSpPr>
        <p:grpSpPr>
          <a:xfrm>
            <a:off x="755690" y="5847361"/>
            <a:ext cx="1909872" cy="630936"/>
            <a:chOff x="755690" y="5864613"/>
            <a:chExt cx="1909872" cy="630936"/>
          </a:xfrm>
        </p:grpSpPr>
        <p:sp>
          <p:nvSpPr>
            <p:cNvPr id="91" name="Rectangle 90"/>
            <p:cNvSpPr/>
            <p:nvPr/>
          </p:nvSpPr>
          <p:spPr>
            <a:xfrm>
              <a:off x="755690" y="5864613"/>
              <a:ext cx="1909872" cy="630936"/>
            </a:xfrm>
            <a:prstGeom prst="rect">
              <a:avLst/>
            </a:prstGeom>
            <a:no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Compliance Testing</a:t>
              </a:r>
            </a:p>
          </p:txBody>
        </p:sp>
        <p:sp>
          <p:nvSpPr>
            <p:cNvPr id="92" name="Rectangle 91"/>
            <p:cNvSpPr/>
            <p:nvPr/>
          </p:nvSpPr>
          <p:spPr>
            <a:xfrm>
              <a:off x="809612" y="6261503"/>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Datamart</a:t>
              </a:r>
            </a:p>
          </p:txBody>
        </p:sp>
        <p:sp>
          <p:nvSpPr>
            <p:cNvPr id="93" name="Rectangle 92"/>
            <p:cNvSpPr/>
            <p:nvPr/>
          </p:nvSpPr>
          <p:spPr>
            <a:xfrm>
              <a:off x="1740738" y="6261503"/>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Server</a:t>
              </a:r>
            </a:p>
          </p:txBody>
        </p:sp>
        <p:sp>
          <p:nvSpPr>
            <p:cNvPr id="94" name="Rectangle 93"/>
            <p:cNvSpPr/>
            <p:nvPr/>
          </p:nvSpPr>
          <p:spPr>
            <a:xfrm>
              <a:off x="1276286" y="6021138"/>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Storage</a:t>
              </a:r>
            </a:p>
          </p:txBody>
        </p:sp>
      </p:grpSp>
      <p:sp>
        <p:nvSpPr>
          <p:cNvPr id="95" name="Rectangle 94"/>
          <p:cNvSpPr/>
          <p:nvPr/>
        </p:nvSpPr>
        <p:spPr>
          <a:xfrm>
            <a:off x="9833326" y="560824"/>
            <a:ext cx="1564852" cy="352440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200" b="1" dirty="0">
                <a:solidFill>
                  <a:schemeClr val="tx1"/>
                </a:solidFill>
              </a:rPr>
              <a:t>Monitoring</a:t>
            </a:r>
          </a:p>
        </p:txBody>
      </p:sp>
      <p:sp>
        <p:nvSpPr>
          <p:cNvPr id="96" name="Rectangle 95"/>
          <p:cNvSpPr/>
          <p:nvPr/>
        </p:nvSpPr>
        <p:spPr>
          <a:xfrm>
            <a:off x="9980244" y="1041425"/>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Network</a:t>
            </a:r>
          </a:p>
        </p:txBody>
      </p:sp>
      <p:sp>
        <p:nvSpPr>
          <p:cNvPr id="97" name="Rectangle 96"/>
          <p:cNvSpPr/>
          <p:nvPr/>
        </p:nvSpPr>
        <p:spPr>
          <a:xfrm>
            <a:off x="9980244" y="1494212"/>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Infrastructure</a:t>
            </a:r>
          </a:p>
        </p:txBody>
      </p:sp>
      <p:sp>
        <p:nvSpPr>
          <p:cNvPr id="98" name="Rectangle 97"/>
          <p:cNvSpPr/>
          <p:nvPr/>
        </p:nvSpPr>
        <p:spPr>
          <a:xfrm>
            <a:off x="9980244" y="1946999"/>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Platform</a:t>
            </a:r>
          </a:p>
        </p:txBody>
      </p:sp>
      <p:sp>
        <p:nvSpPr>
          <p:cNvPr id="99" name="Rectangle 98"/>
          <p:cNvSpPr/>
          <p:nvPr/>
        </p:nvSpPr>
        <p:spPr>
          <a:xfrm>
            <a:off x="9980244" y="2399786"/>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Web &amp; Cloud Apps.</a:t>
            </a:r>
          </a:p>
        </p:txBody>
      </p:sp>
      <p:sp>
        <p:nvSpPr>
          <p:cNvPr id="100" name="Rectangle 99"/>
          <p:cNvSpPr/>
          <p:nvPr/>
        </p:nvSpPr>
        <p:spPr>
          <a:xfrm>
            <a:off x="9980244" y="2852573"/>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Incident</a:t>
            </a:r>
          </a:p>
        </p:txBody>
      </p:sp>
      <p:sp>
        <p:nvSpPr>
          <p:cNvPr id="101" name="Rectangle 100"/>
          <p:cNvSpPr/>
          <p:nvPr/>
        </p:nvSpPr>
        <p:spPr>
          <a:xfrm>
            <a:off x="9980244" y="3305360"/>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Security</a:t>
            </a:r>
          </a:p>
        </p:txBody>
      </p:sp>
      <p:sp>
        <p:nvSpPr>
          <p:cNvPr id="102" name="Rectangle 101"/>
          <p:cNvSpPr/>
          <p:nvPr/>
        </p:nvSpPr>
        <p:spPr>
          <a:xfrm>
            <a:off x="9980244" y="3758146"/>
            <a:ext cx="1271016" cy="1828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SaaS</a:t>
            </a:r>
          </a:p>
        </p:txBody>
      </p:sp>
      <p:sp>
        <p:nvSpPr>
          <p:cNvPr id="103" name="Rectangle 102"/>
          <p:cNvSpPr/>
          <p:nvPr/>
        </p:nvSpPr>
        <p:spPr>
          <a:xfrm>
            <a:off x="9840574" y="4183304"/>
            <a:ext cx="1550357" cy="2293391"/>
          </a:xfrm>
          <a:prstGeom prst="rect">
            <a:avLst/>
          </a:prstGeom>
          <a:no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200" b="1" dirty="0">
                <a:solidFill>
                  <a:schemeClr val="tx1"/>
                </a:solidFill>
              </a:rPr>
              <a:t>Operational Risk Mgmt.</a:t>
            </a:r>
          </a:p>
        </p:txBody>
      </p:sp>
      <p:sp>
        <p:nvSpPr>
          <p:cNvPr id="104" name="Rectangle 103"/>
          <p:cNvSpPr/>
          <p:nvPr/>
        </p:nvSpPr>
        <p:spPr>
          <a:xfrm>
            <a:off x="9980244" y="5770407"/>
            <a:ext cx="1271016" cy="182880"/>
          </a:xfrm>
          <a:prstGeom prst="rect">
            <a:avLst/>
          </a:prstGeom>
          <a:solidFill>
            <a:srgbClr val="E2AC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Implement Controls</a:t>
            </a:r>
          </a:p>
        </p:txBody>
      </p:sp>
      <p:sp>
        <p:nvSpPr>
          <p:cNvPr id="105" name="Rectangle 104"/>
          <p:cNvSpPr/>
          <p:nvPr/>
        </p:nvSpPr>
        <p:spPr>
          <a:xfrm>
            <a:off x="9980244" y="4658870"/>
            <a:ext cx="1271016" cy="182880"/>
          </a:xfrm>
          <a:prstGeom prst="rect">
            <a:avLst/>
          </a:prstGeom>
          <a:solidFill>
            <a:srgbClr val="E2AC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Make Assessment</a:t>
            </a:r>
          </a:p>
        </p:txBody>
      </p:sp>
      <p:sp>
        <p:nvSpPr>
          <p:cNvPr id="106" name="Rectangle 105"/>
          <p:cNvSpPr/>
          <p:nvPr/>
        </p:nvSpPr>
        <p:spPr>
          <a:xfrm>
            <a:off x="9980244" y="5029383"/>
            <a:ext cx="1271016" cy="182880"/>
          </a:xfrm>
          <a:prstGeom prst="rect">
            <a:avLst/>
          </a:prstGeom>
          <a:solidFill>
            <a:srgbClr val="E2AC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Make Risk Decision</a:t>
            </a:r>
          </a:p>
        </p:txBody>
      </p:sp>
      <p:sp>
        <p:nvSpPr>
          <p:cNvPr id="107" name="Rectangle 106"/>
          <p:cNvSpPr/>
          <p:nvPr/>
        </p:nvSpPr>
        <p:spPr>
          <a:xfrm>
            <a:off x="9980244" y="5399895"/>
            <a:ext cx="1271016" cy="182880"/>
          </a:xfrm>
          <a:prstGeom prst="rect">
            <a:avLst/>
          </a:prstGeom>
          <a:solidFill>
            <a:srgbClr val="E2AC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Comm. Risks &amp; Intentions </a:t>
            </a:r>
          </a:p>
        </p:txBody>
      </p:sp>
      <p:sp>
        <p:nvSpPr>
          <p:cNvPr id="108" name="Rectangle 107"/>
          <p:cNvSpPr/>
          <p:nvPr/>
        </p:nvSpPr>
        <p:spPr>
          <a:xfrm>
            <a:off x="9980244" y="6140920"/>
            <a:ext cx="1271016" cy="182880"/>
          </a:xfrm>
          <a:prstGeom prst="rect">
            <a:avLst/>
          </a:prstGeom>
          <a:solidFill>
            <a:srgbClr val="E2AC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Document Retrospection</a:t>
            </a:r>
          </a:p>
        </p:txBody>
      </p:sp>
      <p:sp>
        <p:nvSpPr>
          <p:cNvPr id="109" name="Rectangle 108"/>
          <p:cNvSpPr/>
          <p:nvPr/>
        </p:nvSpPr>
        <p:spPr>
          <a:xfrm>
            <a:off x="3509636" y="4300405"/>
            <a:ext cx="2203704" cy="583383"/>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Network</a:t>
            </a:r>
          </a:p>
        </p:txBody>
      </p:sp>
      <p:sp>
        <p:nvSpPr>
          <p:cNvPr id="110" name="Rectangle 109"/>
          <p:cNvSpPr/>
          <p:nvPr/>
        </p:nvSpPr>
        <p:spPr>
          <a:xfrm>
            <a:off x="3552932" y="4443536"/>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IDS/IPS</a:t>
            </a:r>
          </a:p>
        </p:txBody>
      </p:sp>
      <p:sp>
        <p:nvSpPr>
          <p:cNvPr id="111" name="Rectangle 110"/>
          <p:cNvSpPr/>
          <p:nvPr/>
        </p:nvSpPr>
        <p:spPr>
          <a:xfrm>
            <a:off x="4616136" y="4443536"/>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Firewalls</a:t>
            </a:r>
          </a:p>
        </p:txBody>
      </p:sp>
      <p:sp>
        <p:nvSpPr>
          <p:cNvPr id="112" name="Rectangle 111"/>
          <p:cNvSpPr/>
          <p:nvPr/>
        </p:nvSpPr>
        <p:spPr>
          <a:xfrm>
            <a:off x="4096232" y="4665617"/>
            <a:ext cx="1005840" cy="18288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DPI</a:t>
            </a:r>
          </a:p>
        </p:txBody>
      </p:sp>
      <p:sp>
        <p:nvSpPr>
          <p:cNvPr id="113" name="Rectangle 112"/>
          <p:cNvSpPr/>
          <p:nvPr/>
        </p:nvSpPr>
        <p:spPr>
          <a:xfrm>
            <a:off x="813358" y="1482426"/>
            <a:ext cx="173187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Attribute Provisioning</a:t>
            </a:r>
          </a:p>
        </p:txBody>
      </p:sp>
      <p:sp>
        <p:nvSpPr>
          <p:cNvPr id="114" name="Rectangle 113"/>
          <p:cNvSpPr/>
          <p:nvPr/>
        </p:nvSpPr>
        <p:spPr>
          <a:xfrm>
            <a:off x="3338848" y="1319747"/>
            <a:ext cx="3133715" cy="367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Password Management</a:t>
            </a:r>
          </a:p>
        </p:txBody>
      </p:sp>
      <p:sp>
        <p:nvSpPr>
          <p:cNvPr id="115" name="Rectangle 114"/>
          <p:cNvSpPr/>
          <p:nvPr/>
        </p:nvSpPr>
        <p:spPr>
          <a:xfrm>
            <a:off x="8468866" y="968130"/>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Rule Management</a:t>
            </a:r>
          </a:p>
        </p:txBody>
      </p:sp>
      <p:sp>
        <p:nvSpPr>
          <p:cNvPr id="116" name="Rectangle 115"/>
          <p:cNvSpPr/>
          <p:nvPr/>
        </p:nvSpPr>
        <p:spPr>
          <a:xfrm>
            <a:off x="7375013" y="968130"/>
            <a:ext cx="100584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Policy Enforcement</a:t>
            </a:r>
          </a:p>
        </p:txBody>
      </p:sp>
      <p:sp>
        <p:nvSpPr>
          <p:cNvPr id="117" name="Rectangle 116"/>
          <p:cNvSpPr/>
          <p:nvPr/>
        </p:nvSpPr>
        <p:spPr>
          <a:xfrm>
            <a:off x="1026807" y="-54238"/>
            <a:ext cx="8013498" cy="538609"/>
          </a:xfrm>
          <a:prstGeom prst="rect">
            <a:avLst/>
          </a:prstGeom>
        </p:spPr>
        <p:txBody>
          <a:bodyPr wrap="square" tIns="0">
            <a:spAutoFit/>
          </a:bodyPr>
          <a:lstStyle/>
          <a:p>
            <a:r>
              <a:rPr lang="en-US" sz="3200" b="0" i="0" dirty="0">
                <a:effectLst/>
                <a:latin typeface="+mj-lt"/>
              </a:rPr>
              <a:t>Security Reference Architecture </a:t>
            </a:r>
            <a:endParaRPr lang="en-US" sz="3200" dirty="0">
              <a:latin typeface="+mj-lt"/>
            </a:endParaRPr>
          </a:p>
        </p:txBody>
      </p:sp>
      <p:sp>
        <p:nvSpPr>
          <p:cNvPr id="118" name="Rectangle 117"/>
          <p:cNvSpPr/>
          <p:nvPr/>
        </p:nvSpPr>
        <p:spPr>
          <a:xfrm>
            <a:off x="9696200" y="457127"/>
            <a:ext cx="1839104" cy="610392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3862508" y="3768872"/>
            <a:ext cx="1094527" cy="1811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Database Security</a:t>
            </a:r>
          </a:p>
        </p:txBody>
      </p:sp>
      <p:grpSp>
        <p:nvGrpSpPr>
          <p:cNvPr id="120" name="Group 119"/>
          <p:cNvGrpSpPr/>
          <p:nvPr/>
        </p:nvGrpSpPr>
        <p:grpSpPr>
          <a:xfrm>
            <a:off x="6667171" y="5847361"/>
            <a:ext cx="2876338" cy="630936"/>
            <a:chOff x="6667171" y="5864613"/>
            <a:chExt cx="2876338" cy="630936"/>
          </a:xfrm>
        </p:grpSpPr>
        <p:sp>
          <p:nvSpPr>
            <p:cNvPr id="121" name="Rectangle 120"/>
            <p:cNvSpPr/>
            <p:nvPr/>
          </p:nvSpPr>
          <p:spPr>
            <a:xfrm>
              <a:off x="6667171" y="5864613"/>
              <a:ext cx="2876338" cy="630936"/>
            </a:xfrm>
            <a:prstGeom prst="rect">
              <a:avLst/>
            </a:prstGeom>
            <a:no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Threat Management</a:t>
              </a:r>
            </a:p>
          </p:txBody>
        </p:sp>
        <p:sp>
          <p:nvSpPr>
            <p:cNvPr id="122" name="Rectangle 121"/>
            <p:cNvSpPr/>
            <p:nvPr/>
          </p:nvSpPr>
          <p:spPr>
            <a:xfrm>
              <a:off x="7679841" y="6024966"/>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Network</a:t>
              </a:r>
            </a:p>
          </p:txBody>
        </p:sp>
        <p:sp>
          <p:nvSpPr>
            <p:cNvPr id="123" name="Rectangle 122"/>
            <p:cNvSpPr/>
            <p:nvPr/>
          </p:nvSpPr>
          <p:spPr>
            <a:xfrm>
              <a:off x="8621413" y="6024966"/>
              <a:ext cx="868680" cy="213695"/>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Ethical Hacking</a:t>
              </a:r>
            </a:p>
          </p:txBody>
        </p:sp>
        <p:sp>
          <p:nvSpPr>
            <p:cNvPr id="124" name="Rectangle 123"/>
            <p:cNvSpPr/>
            <p:nvPr/>
          </p:nvSpPr>
          <p:spPr>
            <a:xfrm>
              <a:off x="7671692" y="6271015"/>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Reporting</a:t>
              </a:r>
            </a:p>
          </p:txBody>
        </p:sp>
        <p:sp>
          <p:nvSpPr>
            <p:cNvPr id="125" name="Rectangle 124"/>
            <p:cNvSpPr/>
            <p:nvPr/>
          </p:nvSpPr>
          <p:spPr>
            <a:xfrm>
              <a:off x="8621413" y="6271015"/>
              <a:ext cx="868859"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Logging/SIEM</a:t>
              </a:r>
            </a:p>
          </p:txBody>
        </p:sp>
        <p:sp>
          <p:nvSpPr>
            <p:cNvPr id="126" name="Rectangle 125"/>
            <p:cNvSpPr/>
            <p:nvPr/>
          </p:nvSpPr>
          <p:spPr>
            <a:xfrm>
              <a:off x="6737006" y="6271015"/>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Email</a:t>
              </a:r>
            </a:p>
          </p:txBody>
        </p:sp>
        <p:sp>
          <p:nvSpPr>
            <p:cNvPr id="127" name="Rectangle 126"/>
            <p:cNvSpPr/>
            <p:nvPr/>
          </p:nvSpPr>
          <p:spPr>
            <a:xfrm>
              <a:off x="6737006" y="6024966"/>
              <a:ext cx="86868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Pen Testing</a:t>
              </a:r>
            </a:p>
          </p:txBody>
        </p:sp>
      </p:grpSp>
      <p:sp>
        <p:nvSpPr>
          <p:cNvPr id="128" name="Rectangle 127"/>
          <p:cNvSpPr/>
          <p:nvPr/>
        </p:nvSpPr>
        <p:spPr>
          <a:xfrm>
            <a:off x="3862508" y="3512057"/>
            <a:ext cx="1094527" cy="1811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Database Firewall</a:t>
            </a:r>
          </a:p>
        </p:txBody>
      </p:sp>
      <p:sp>
        <p:nvSpPr>
          <p:cNvPr id="129" name="TextBox 128"/>
          <p:cNvSpPr txBox="1"/>
          <p:nvPr/>
        </p:nvSpPr>
        <p:spPr>
          <a:xfrm>
            <a:off x="4123558" y="6564706"/>
            <a:ext cx="2039591" cy="276999"/>
          </a:xfrm>
          <a:prstGeom prst="rect">
            <a:avLst/>
          </a:prstGeom>
          <a:solidFill>
            <a:schemeClr val="bg1">
              <a:lumMod val="95000"/>
            </a:schemeClr>
          </a:solidFill>
        </p:spPr>
        <p:txBody>
          <a:bodyPr wrap="square" rtlCol="0">
            <a:spAutoFit/>
          </a:bodyPr>
          <a:lstStyle/>
          <a:p>
            <a:r>
              <a:rPr lang="en-US" sz="1200" i="1" dirty="0"/>
              <a:t>Implementation based on risk</a:t>
            </a:r>
          </a:p>
        </p:txBody>
      </p:sp>
      <p:grpSp>
        <p:nvGrpSpPr>
          <p:cNvPr id="130" name="Group 129"/>
          <p:cNvGrpSpPr/>
          <p:nvPr/>
        </p:nvGrpSpPr>
        <p:grpSpPr>
          <a:xfrm>
            <a:off x="3697704" y="2683775"/>
            <a:ext cx="1366231" cy="614761"/>
            <a:chOff x="3724370" y="2683775"/>
            <a:chExt cx="1366231" cy="614761"/>
          </a:xfrm>
        </p:grpSpPr>
        <p:sp>
          <p:nvSpPr>
            <p:cNvPr id="131" name="Rectangle 130"/>
            <p:cNvSpPr/>
            <p:nvPr/>
          </p:nvSpPr>
          <p:spPr>
            <a:xfrm>
              <a:off x="3724370" y="2683775"/>
              <a:ext cx="1366231" cy="61476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Data Evaluation</a:t>
              </a:r>
            </a:p>
          </p:txBody>
        </p:sp>
        <p:sp>
          <p:nvSpPr>
            <p:cNvPr id="132" name="Rectangle 131"/>
            <p:cNvSpPr/>
            <p:nvPr/>
          </p:nvSpPr>
          <p:spPr>
            <a:xfrm>
              <a:off x="3858845" y="3041980"/>
              <a:ext cx="1097280" cy="1828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Loss</a:t>
              </a:r>
            </a:p>
          </p:txBody>
        </p:sp>
      </p:grpSp>
      <p:grpSp>
        <p:nvGrpSpPr>
          <p:cNvPr id="133" name="Group 132"/>
          <p:cNvGrpSpPr/>
          <p:nvPr/>
        </p:nvGrpSpPr>
        <p:grpSpPr>
          <a:xfrm>
            <a:off x="4899784" y="5844488"/>
            <a:ext cx="1658342" cy="630936"/>
            <a:chOff x="4900524" y="5861740"/>
            <a:chExt cx="1658342" cy="630936"/>
          </a:xfrm>
        </p:grpSpPr>
        <p:sp>
          <p:nvSpPr>
            <p:cNvPr id="134" name="Rectangle 133"/>
            <p:cNvSpPr/>
            <p:nvPr/>
          </p:nvSpPr>
          <p:spPr>
            <a:xfrm>
              <a:off x="4900524" y="5861740"/>
              <a:ext cx="1658342" cy="630936"/>
            </a:xfrm>
            <a:prstGeom prst="rect">
              <a:avLst/>
            </a:prstGeom>
            <a:no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000" b="1" dirty="0">
                  <a:solidFill>
                    <a:schemeClr val="tx1"/>
                  </a:solidFill>
                </a:rPr>
                <a:t>Vendor Assessment</a:t>
              </a:r>
            </a:p>
          </p:txBody>
        </p:sp>
        <p:sp>
          <p:nvSpPr>
            <p:cNvPr id="135" name="Rectangle 134"/>
            <p:cNvSpPr/>
            <p:nvPr/>
          </p:nvSpPr>
          <p:spPr>
            <a:xfrm>
              <a:off x="5112475" y="6258630"/>
              <a:ext cx="1234440" cy="182880"/>
            </a:xfrm>
            <a:prstGeom prst="rect">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Vendor Risk Assessment</a:t>
              </a:r>
            </a:p>
          </p:txBody>
        </p:sp>
      </p:grpSp>
    </p:spTree>
    <p:extLst>
      <p:ext uri="{BB962C8B-B14F-4D97-AF65-F5344CB8AC3E}">
        <p14:creationId xmlns:p14="http://schemas.microsoft.com/office/powerpoint/2010/main" val="408961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23</a:t>
            </a:fld>
            <a:endParaRPr lang="en-US"/>
          </a:p>
        </p:txBody>
      </p:sp>
      <p:sp>
        <p:nvSpPr>
          <p:cNvPr id="4" name="TextBox 3"/>
          <p:cNvSpPr txBox="1"/>
          <p:nvPr/>
        </p:nvSpPr>
        <p:spPr>
          <a:xfrm>
            <a:off x="1065125" y="0"/>
            <a:ext cx="7164475" cy="707886"/>
          </a:xfrm>
          <a:prstGeom prst="rect">
            <a:avLst/>
          </a:prstGeom>
          <a:noFill/>
        </p:spPr>
        <p:txBody>
          <a:bodyPr wrap="square" rtlCol="0">
            <a:spAutoFit/>
          </a:bodyPr>
          <a:lstStyle/>
          <a:p>
            <a:r>
              <a:rPr lang="en-US" sz="4000" dirty="0">
                <a:latin typeface="+mj-lt"/>
              </a:rPr>
              <a:t>ACE Cloud Security Principles</a:t>
            </a:r>
          </a:p>
        </p:txBody>
      </p:sp>
      <p:sp>
        <p:nvSpPr>
          <p:cNvPr id="5" name="Freeform: Shape 4"/>
          <p:cNvSpPr/>
          <p:nvPr/>
        </p:nvSpPr>
        <p:spPr>
          <a:xfrm>
            <a:off x="1203147" y="707886"/>
            <a:ext cx="9877245" cy="5773301"/>
          </a:xfrm>
          <a:custGeom>
            <a:avLst/>
            <a:gdLst>
              <a:gd name="connsiteX0" fmla="*/ 365266 w 11646039"/>
              <a:gd name="connsiteY0" fmla="*/ 552712 h 5773301"/>
              <a:gd name="connsiteX1" fmla="*/ 365266 w 11646039"/>
              <a:gd name="connsiteY1" fmla="*/ 5408176 h 5773301"/>
              <a:gd name="connsiteX2" fmla="*/ 11100322 w 11646039"/>
              <a:gd name="connsiteY2" fmla="*/ 5408176 h 5773301"/>
              <a:gd name="connsiteX3" fmla="*/ 11100322 w 11646039"/>
              <a:gd name="connsiteY3" fmla="*/ 552712 h 5773301"/>
              <a:gd name="connsiteX4" fmla="*/ 0 w 11646039"/>
              <a:gd name="connsiteY4" fmla="*/ 0 h 5773301"/>
              <a:gd name="connsiteX5" fmla="*/ 11646039 w 11646039"/>
              <a:gd name="connsiteY5" fmla="*/ 0 h 5773301"/>
              <a:gd name="connsiteX6" fmla="*/ 11646039 w 11646039"/>
              <a:gd name="connsiteY6" fmla="*/ 5773301 h 5773301"/>
              <a:gd name="connsiteX7" fmla="*/ 0 w 11646039"/>
              <a:gd name="connsiteY7" fmla="*/ 5773301 h 57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6039" h="5773301">
                <a:moveTo>
                  <a:pt x="365266" y="552712"/>
                </a:moveTo>
                <a:lnTo>
                  <a:pt x="365266" y="5408176"/>
                </a:lnTo>
                <a:lnTo>
                  <a:pt x="11100322" y="5408176"/>
                </a:lnTo>
                <a:lnTo>
                  <a:pt x="11100322" y="552712"/>
                </a:lnTo>
                <a:close/>
                <a:moveTo>
                  <a:pt x="0" y="0"/>
                </a:moveTo>
                <a:lnTo>
                  <a:pt x="11646039" y="0"/>
                </a:lnTo>
                <a:lnTo>
                  <a:pt x="11646039" y="5773301"/>
                </a:lnTo>
                <a:lnTo>
                  <a:pt x="0" y="5773301"/>
                </a:lnTo>
                <a:close/>
              </a:path>
            </a:pathLst>
          </a:custGeom>
          <a:gradFill>
            <a:gsLst>
              <a:gs pos="0">
                <a:schemeClr val="accent1">
                  <a:lumMod val="5000"/>
                  <a:lumOff val="95000"/>
                </a:schemeClr>
              </a:gs>
              <a:gs pos="46000">
                <a:srgbClr val="002060"/>
              </a:gs>
              <a:gs pos="100000">
                <a:srgbClr val="0070C0"/>
              </a:gs>
            </a:gsLst>
            <a:lin ang="5400000" scaled="1"/>
          </a:gra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932317" y="1485072"/>
            <a:ext cx="8263637" cy="4467698"/>
            <a:chOff x="2147872" y="1493698"/>
            <a:chExt cx="8263637" cy="4467698"/>
          </a:xfrm>
        </p:grpSpPr>
        <p:sp>
          <p:nvSpPr>
            <p:cNvPr id="7" name="Rectangle 6"/>
            <p:cNvSpPr/>
            <p:nvPr/>
          </p:nvSpPr>
          <p:spPr>
            <a:xfrm>
              <a:off x="2147872" y="1493698"/>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Define protections that enable trust in the cloud.</a:t>
              </a:r>
            </a:p>
          </p:txBody>
        </p:sp>
        <p:sp>
          <p:nvSpPr>
            <p:cNvPr id="8" name="Rectangle 7"/>
            <p:cNvSpPr/>
            <p:nvPr/>
          </p:nvSpPr>
          <p:spPr>
            <a:xfrm>
              <a:off x="2147872" y="3041747"/>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Provide direction to secure information protected by regulations.</a:t>
              </a:r>
            </a:p>
          </p:txBody>
        </p:sp>
        <p:sp>
          <p:nvSpPr>
            <p:cNvPr id="9" name="Rectangle 8"/>
            <p:cNvSpPr/>
            <p:nvPr/>
          </p:nvSpPr>
          <p:spPr>
            <a:xfrm>
              <a:off x="4292818" y="1493698"/>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Develop cross-platform capabilities and patterns for proprietary and open-source providers.</a:t>
              </a:r>
            </a:p>
          </p:txBody>
        </p:sp>
        <p:sp>
          <p:nvSpPr>
            <p:cNvPr id="10" name="Rectangle 9"/>
            <p:cNvSpPr/>
            <p:nvPr/>
          </p:nvSpPr>
          <p:spPr>
            <a:xfrm>
              <a:off x="6437764" y="1493698"/>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Provide trusted and efficient access, administration and resiliency to consumer.</a:t>
              </a:r>
            </a:p>
          </p:txBody>
        </p:sp>
        <p:sp>
          <p:nvSpPr>
            <p:cNvPr id="11" name="Rectangle 10"/>
            <p:cNvSpPr/>
            <p:nvPr/>
          </p:nvSpPr>
          <p:spPr>
            <a:xfrm>
              <a:off x="4292818" y="3041980"/>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Architectures will facilitate proper and efficient governance, identification, authentication, authorization, administration and auditability.</a:t>
              </a:r>
            </a:p>
          </p:txBody>
        </p:sp>
        <p:sp>
          <p:nvSpPr>
            <p:cNvPr id="12" name="Rectangle 11"/>
            <p:cNvSpPr/>
            <p:nvPr/>
          </p:nvSpPr>
          <p:spPr>
            <a:xfrm>
              <a:off x="6437764" y="3041747"/>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Centralize security policy, maintenance operation and oversight functions.</a:t>
              </a:r>
            </a:p>
          </p:txBody>
        </p:sp>
        <p:sp>
          <p:nvSpPr>
            <p:cNvPr id="13" name="Rectangle 12"/>
            <p:cNvSpPr/>
            <p:nvPr/>
          </p:nvSpPr>
          <p:spPr>
            <a:xfrm>
              <a:off x="8582709" y="3041747"/>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Access to information will be secure and easy.</a:t>
              </a:r>
            </a:p>
          </p:txBody>
        </p:sp>
        <p:sp>
          <p:nvSpPr>
            <p:cNvPr id="14" name="Rectangle 13"/>
            <p:cNvSpPr/>
            <p:nvPr/>
          </p:nvSpPr>
          <p:spPr>
            <a:xfrm>
              <a:off x="2147872" y="4589796"/>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Delegate or Federate access control where appropriate.</a:t>
              </a:r>
            </a:p>
          </p:txBody>
        </p:sp>
        <p:sp>
          <p:nvSpPr>
            <p:cNvPr id="15" name="Rectangle 14"/>
            <p:cNvSpPr/>
            <p:nvPr/>
          </p:nvSpPr>
          <p:spPr>
            <a:xfrm>
              <a:off x="4292818" y="4589796"/>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Security patterns will be easy to adopt and consume.</a:t>
              </a:r>
            </a:p>
          </p:txBody>
        </p:sp>
        <p:sp>
          <p:nvSpPr>
            <p:cNvPr id="16" name="Rectangle 15"/>
            <p:cNvSpPr/>
            <p:nvPr/>
          </p:nvSpPr>
          <p:spPr>
            <a:xfrm>
              <a:off x="6437764" y="4589796"/>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Architectures will address and support multiple levels of protection, including network, operating system, and applications.</a:t>
              </a:r>
            </a:p>
          </p:txBody>
        </p:sp>
        <p:sp>
          <p:nvSpPr>
            <p:cNvPr id="17" name="Rectangle 16"/>
            <p:cNvSpPr/>
            <p:nvPr/>
          </p:nvSpPr>
          <p:spPr>
            <a:xfrm>
              <a:off x="8582709" y="4589796"/>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Zero Trust Networking-Security policy will be adopted.</a:t>
              </a:r>
            </a:p>
          </p:txBody>
        </p:sp>
        <p:sp>
          <p:nvSpPr>
            <p:cNvPr id="18" name="Rectangle 17"/>
            <p:cNvSpPr/>
            <p:nvPr/>
          </p:nvSpPr>
          <p:spPr>
            <a:xfrm>
              <a:off x="8582709" y="1493698"/>
              <a:ext cx="1828800" cy="1371600"/>
            </a:xfrm>
            <a:prstGeom prst="rect">
              <a:avLst/>
            </a:prstGeom>
            <a:gradFill>
              <a:gsLst>
                <a:gs pos="0">
                  <a:schemeClr val="accent1">
                    <a:lumMod val="5000"/>
                    <a:lumOff val="95000"/>
                  </a:schemeClr>
                </a:gs>
                <a:gs pos="46000">
                  <a:srgbClr val="002060"/>
                </a:gs>
                <a:gs pos="100000">
                  <a:srgbClr val="0070C0"/>
                </a:gs>
              </a:gsLst>
              <a:lin ang="5400000" scaled="1"/>
            </a:gradFill>
            <a:effectLst>
              <a:outerShdw blurRad="50800" dist="38100" dir="5400000" algn="t"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 dirty="0"/>
                <a:t>Cloud native will be preferred.</a:t>
              </a:r>
            </a:p>
          </p:txBody>
        </p:sp>
      </p:grpSp>
    </p:spTree>
    <p:extLst>
      <p:ext uri="{BB962C8B-B14F-4D97-AF65-F5344CB8AC3E}">
        <p14:creationId xmlns:p14="http://schemas.microsoft.com/office/powerpoint/2010/main" val="474102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859835" y="58803"/>
            <a:ext cx="10472332" cy="4458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dirty="0"/>
              <a:t>ACE - As-is Cloud Security State</a:t>
            </a:r>
          </a:p>
        </p:txBody>
      </p:sp>
      <p:grpSp>
        <p:nvGrpSpPr>
          <p:cNvPr id="18" name="Group 17"/>
          <p:cNvGrpSpPr/>
          <p:nvPr/>
        </p:nvGrpSpPr>
        <p:grpSpPr>
          <a:xfrm>
            <a:off x="443010" y="746656"/>
            <a:ext cx="4563373" cy="2407745"/>
            <a:chOff x="4161171" y="1173198"/>
            <a:chExt cx="4563373" cy="2294621"/>
          </a:xfrm>
        </p:grpSpPr>
        <p:sp>
          <p:nvSpPr>
            <p:cNvPr id="16" name="Rectangle 15"/>
            <p:cNvSpPr/>
            <p:nvPr/>
          </p:nvSpPr>
          <p:spPr>
            <a:xfrm>
              <a:off x="4161171" y="1173198"/>
              <a:ext cx="4563373" cy="2294621"/>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50" dirty="0">
                  <a:solidFill>
                    <a:schemeClr val="tx1"/>
                  </a:solidFill>
                </a:rPr>
                <a:t>ACE Data Classification are guided by the policies/controls</a:t>
              </a:r>
            </a:p>
          </p:txBody>
        </p:sp>
        <p:grpSp>
          <p:nvGrpSpPr>
            <p:cNvPr id="6" name="Group 5"/>
            <p:cNvGrpSpPr/>
            <p:nvPr/>
          </p:nvGrpSpPr>
          <p:grpSpPr>
            <a:xfrm>
              <a:off x="5763922" y="1503061"/>
              <a:ext cx="1382374" cy="1835363"/>
              <a:chOff x="850370" y="684204"/>
              <a:chExt cx="1535502" cy="3262862"/>
            </a:xfrm>
          </p:grpSpPr>
          <p:sp>
            <p:nvSpPr>
              <p:cNvPr id="7" name="Rectangle 6"/>
              <p:cNvSpPr/>
              <p:nvPr/>
            </p:nvSpPr>
            <p:spPr>
              <a:xfrm>
                <a:off x="850370" y="684204"/>
                <a:ext cx="1535502" cy="691446"/>
              </a:xfrm>
              <a:prstGeom prst="rect">
                <a:avLst/>
              </a:prstGeom>
              <a:gradFill flip="none" rotWithShape="1">
                <a:gsLst>
                  <a:gs pos="0">
                    <a:srgbClr val="5A69F8">
                      <a:tint val="66000"/>
                      <a:satMod val="160000"/>
                    </a:srgbClr>
                  </a:gs>
                  <a:gs pos="50000">
                    <a:srgbClr val="5A69F8">
                      <a:tint val="44500"/>
                      <a:satMod val="160000"/>
                    </a:srgbClr>
                  </a:gs>
                  <a:gs pos="100000">
                    <a:srgbClr val="5A69F8">
                      <a:tint val="23500"/>
                      <a:satMod val="160000"/>
                    </a:srgbClr>
                  </a:gs>
                </a:gsLst>
                <a:lin ang="10800000" scaled="1"/>
                <a:tileRect/>
              </a:gradFill>
              <a:ln>
                <a:solidFill>
                  <a:schemeClr val="tx1"/>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dirty="0">
                    <a:solidFill>
                      <a:schemeClr val="tx1"/>
                    </a:solidFill>
                  </a:rPr>
                  <a:t>Vendor Risk Management (VRM)</a:t>
                </a:r>
              </a:p>
            </p:txBody>
          </p:sp>
          <p:sp>
            <p:nvSpPr>
              <p:cNvPr id="8" name="Rectangle 7"/>
              <p:cNvSpPr/>
              <p:nvPr/>
            </p:nvSpPr>
            <p:spPr>
              <a:xfrm>
                <a:off x="850370" y="1371460"/>
                <a:ext cx="1535502" cy="2575606"/>
              </a:xfrm>
              <a:prstGeom prst="rect">
                <a:avLst/>
              </a:prstGeom>
              <a:gradFill flip="none" rotWithShape="1">
                <a:gsLst>
                  <a:gs pos="0">
                    <a:srgbClr val="5A69F8">
                      <a:tint val="66000"/>
                      <a:satMod val="160000"/>
                    </a:srgbClr>
                  </a:gs>
                  <a:gs pos="50000">
                    <a:srgbClr val="5A69F8">
                      <a:tint val="44500"/>
                      <a:satMod val="160000"/>
                    </a:srgbClr>
                  </a:gs>
                  <a:gs pos="100000">
                    <a:srgbClr val="5A69F8">
                      <a:tint val="23500"/>
                      <a:satMod val="160000"/>
                    </a:srgbClr>
                  </a:gs>
                </a:gsLst>
                <a:lin ang="10800000" scaled="1"/>
                <a:tileRect/>
              </a:gradFill>
              <a:ln>
                <a:solidFill>
                  <a:schemeClr val="tx1"/>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US" sz="1100" dirty="0">
                    <a:solidFill>
                      <a:schemeClr val="tx1"/>
                    </a:solidFill>
                  </a:rPr>
                  <a:t>Confidential</a:t>
                </a:r>
              </a:p>
              <a:p>
                <a:pPr marL="171450" lvl="0" indent="-171450">
                  <a:buFont typeface="Arial" panose="020B0604020202020204" pitchFamily="34" charset="0"/>
                  <a:buChar char="•"/>
                </a:pPr>
                <a:r>
                  <a:rPr lang="en-US" sz="1100" dirty="0">
                    <a:solidFill>
                      <a:schemeClr val="tx1"/>
                    </a:solidFill>
                  </a:rPr>
                  <a:t>Internal Use Only Information</a:t>
                </a:r>
              </a:p>
              <a:p>
                <a:pPr marL="171450" indent="-171450">
                  <a:buFont typeface="Arial" panose="020B0604020202020204" pitchFamily="34" charset="0"/>
                  <a:buChar char="•"/>
                </a:pPr>
                <a:r>
                  <a:rPr lang="en-US" sz="1100" dirty="0">
                    <a:solidFill>
                      <a:schemeClr val="tx1"/>
                    </a:solidFill>
                  </a:rPr>
                  <a:t>Public Information</a:t>
                </a:r>
              </a:p>
            </p:txBody>
          </p:sp>
        </p:grpSp>
        <p:grpSp>
          <p:nvGrpSpPr>
            <p:cNvPr id="9" name="Group 8"/>
            <p:cNvGrpSpPr/>
            <p:nvPr/>
          </p:nvGrpSpPr>
          <p:grpSpPr>
            <a:xfrm>
              <a:off x="4313607" y="1503061"/>
              <a:ext cx="1382374" cy="1835363"/>
              <a:chOff x="850370" y="684204"/>
              <a:chExt cx="1535502" cy="3262862"/>
            </a:xfrm>
            <a:solidFill>
              <a:srgbClr val="FFFFCC"/>
            </a:solidFill>
          </p:grpSpPr>
          <p:sp>
            <p:nvSpPr>
              <p:cNvPr id="10" name="Rectangle 9"/>
              <p:cNvSpPr/>
              <p:nvPr/>
            </p:nvSpPr>
            <p:spPr>
              <a:xfrm>
                <a:off x="850370" y="684204"/>
                <a:ext cx="1535502" cy="691446"/>
              </a:xfrm>
              <a:prstGeom prst="rect">
                <a:avLst/>
              </a:prstGeom>
              <a:solidFill>
                <a:srgbClr val="DFF5F9"/>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dirty="0">
                    <a:solidFill>
                      <a:schemeClr val="tx1"/>
                    </a:solidFill>
                  </a:rPr>
                  <a:t>Information security Policy</a:t>
                </a:r>
              </a:p>
            </p:txBody>
          </p:sp>
          <p:sp>
            <p:nvSpPr>
              <p:cNvPr id="11" name="Rectangle 10"/>
              <p:cNvSpPr/>
              <p:nvPr/>
            </p:nvSpPr>
            <p:spPr>
              <a:xfrm>
                <a:off x="850370" y="1371460"/>
                <a:ext cx="1535502" cy="2575606"/>
              </a:xfrm>
              <a:prstGeom prst="rect">
                <a:avLst/>
              </a:prstGeom>
              <a:solidFill>
                <a:srgbClr val="DFF5F9"/>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US" sz="1100" dirty="0">
                    <a:solidFill>
                      <a:schemeClr val="tx1"/>
                    </a:solidFill>
                  </a:rPr>
                  <a:t>Public</a:t>
                </a:r>
              </a:p>
              <a:p>
                <a:pPr marL="171450" lvl="0" indent="-171450">
                  <a:buFont typeface="Arial" panose="020B0604020202020204" pitchFamily="34" charset="0"/>
                  <a:buChar char="•"/>
                </a:pPr>
                <a:r>
                  <a:rPr lang="en-US" sz="1100" dirty="0">
                    <a:solidFill>
                      <a:schemeClr val="tx1"/>
                    </a:solidFill>
                  </a:rPr>
                  <a:t>Confidential</a:t>
                </a:r>
              </a:p>
              <a:p>
                <a:pPr marL="171450" lvl="0" indent="-171450">
                  <a:buFont typeface="Arial" panose="020B0604020202020204" pitchFamily="34" charset="0"/>
                  <a:buChar char="•"/>
                </a:pPr>
                <a:r>
                  <a:rPr lang="en-US" sz="1100" dirty="0">
                    <a:solidFill>
                      <a:schemeClr val="tx1"/>
                    </a:solidFill>
                  </a:rPr>
                  <a:t>Restricted</a:t>
                </a:r>
              </a:p>
            </p:txBody>
          </p:sp>
        </p:grpSp>
        <p:grpSp>
          <p:nvGrpSpPr>
            <p:cNvPr id="12" name="Group 11"/>
            <p:cNvGrpSpPr/>
            <p:nvPr/>
          </p:nvGrpSpPr>
          <p:grpSpPr>
            <a:xfrm>
              <a:off x="7222859" y="1503061"/>
              <a:ext cx="1382374" cy="1831939"/>
              <a:chOff x="850370" y="760060"/>
              <a:chExt cx="1535502" cy="2591017"/>
            </a:xfrm>
            <a:solidFill>
              <a:srgbClr val="FFFFCC"/>
            </a:solidFill>
          </p:grpSpPr>
          <p:sp>
            <p:nvSpPr>
              <p:cNvPr id="13" name="Rectangle 12"/>
              <p:cNvSpPr/>
              <p:nvPr/>
            </p:nvSpPr>
            <p:spPr>
              <a:xfrm>
                <a:off x="850370" y="760060"/>
                <a:ext cx="1535502" cy="546767"/>
              </a:xfrm>
              <a:prstGeom prst="rect">
                <a:avLst/>
              </a:prstGeom>
              <a:solidFill>
                <a:srgbClr val="DFF5F9"/>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AAA National TQS#5</a:t>
                </a:r>
              </a:p>
              <a:p>
                <a:pPr lvl="0" algn="ctr"/>
                <a:endParaRPr lang="en-US" sz="1100" b="1" dirty="0">
                  <a:solidFill>
                    <a:schemeClr val="tx1"/>
                  </a:solidFill>
                </a:endParaRPr>
              </a:p>
            </p:txBody>
          </p:sp>
          <p:sp>
            <p:nvSpPr>
              <p:cNvPr id="14" name="Rectangle 13"/>
              <p:cNvSpPr/>
              <p:nvPr/>
            </p:nvSpPr>
            <p:spPr>
              <a:xfrm>
                <a:off x="850370" y="1300916"/>
                <a:ext cx="1535502" cy="2050161"/>
              </a:xfrm>
              <a:prstGeom prst="rect">
                <a:avLst/>
              </a:prstGeom>
              <a:solidFill>
                <a:srgbClr val="DFF5F9"/>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100" dirty="0">
                    <a:solidFill>
                      <a:schemeClr val="tx1"/>
                    </a:solidFill>
                  </a:rPr>
                  <a:t>Sensitive Regulated Data</a:t>
                </a:r>
              </a:p>
              <a:p>
                <a:pPr marL="171450" indent="-171450">
                  <a:buFont typeface="Arial" panose="020B0604020202020204" pitchFamily="34" charset="0"/>
                  <a:buChar char="•"/>
                </a:pPr>
                <a:r>
                  <a:rPr lang="en-US" sz="1100" dirty="0">
                    <a:solidFill>
                      <a:schemeClr val="tx1"/>
                    </a:solidFill>
                  </a:rPr>
                  <a:t>Highly Confidential</a:t>
                </a:r>
              </a:p>
              <a:p>
                <a:pPr marL="171450" indent="-171450">
                  <a:buFont typeface="Arial" panose="020B0604020202020204" pitchFamily="34" charset="0"/>
                  <a:buChar char="•"/>
                </a:pPr>
                <a:r>
                  <a:rPr lang="en-US" sz="1100" dirty="0">
                    <a:solidFill>
                      <a:schemeClr val="tx1"/>
                    </a:solidFill>
                  </a:rPr>
                  <a:t>Confidential</a:t>
                </a:r>
              </a:p>
              <a:p>
                <a:pPr marL="171450" indent="-171450">
                  <a:buFont typeface="Arial" panose="020B0604020202020204" pitchFamily="34" charset="0"/>
                  <a:buChar char="•"/>
                </a:pPr>
                <a:r>
                  <a:rPr lang="en-US" sz="1100" dirty="0">
                    <a:solidFill>
                      <a:schemeClr val="tx1"/>
                    </a:solidFill>
                  </a:rPr>
                  <a:t>Internal</a:t>
                </a:r>
              </a:p>
              <a:p>
                <a:pPr marL="171450" indent="-171450">
                  <a:buFont typeface="Arial" panose="020B0604020202020204" pitchFamily="34" charset="0"/>
                  <a:buChar char="•"/>
                </a:pPr>
                <a:r>
                  <a:rPr lang="en-US" sz="1100" dirty="0">
                    <a:solidFill>
                      <a:schemeClr val="tx1"/>
                    </a:solidFill>
                  </a:rPr>
                  <a:t>Public</a:t>
                </a:r>
              </a:p>
            </p:txBody>
          </p:sp>
        </p:grpSp>
      </p:grpSp>
      <p:grpSp>
        <p:nvGrpSpPr>
          <p:cNvPr id="19" name="Group 18"/>
          <p:cNvGrpSpPr/>
          <p:nvPr/>
        </p:nvGrpSpPr>
        <p:grpSpPr>
          <a:xfrm>
            <a:off x="443010" y="3240664"/>
            <a:ext cx="11305976" cy="3358544"/>
            <a:chOff x="4161171" y="1173198"/>
            <a:chExt cx="4563373" cy="2294621"/>
          </a:xfrm>
        </p:grpSpPr>
        <p:sp>
          <p:nvSpPr>
            <p:cNvPr id="20" name="Rectangle 19"/>
            <p:cNvSpPr/>
            <p:nvPr/>
          </p:nvSpPr>
          <p:spPr>
            <a:xfrm>
              <a:off x="4161171" y="1173198"/>
              <a:ext cx="4563373" cy="2294621"/>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Cloud Security (risks of moving to the cloud)</a:t>
              </a:r>
            </a:p>
          </p:txBody>
        </p:sp>
        <p:grpSp>
          <p:nvGrpSpPr>
            <p:cNvPr id="21" name="Group 20"/>
            <p:cNvGrpSpPr/>
            <p:nvPr/>
          </p:nvGrpSpPr>
          <p:grpSpPr>
            <a:xfrm>
              <a:off x="5792227" y="1421631"/>
              <a:ext cx="1382374" cy="1745609"/>
              <a:chOff x="881812" y="539425"/>
              <a:chExt cx="1535502" cy="3103297"/>
            </a:xfrm>
          </p:grpSpPr>
          <p:sp>
            <p:nvSpPr>
              <p:cNvPr id="28" name="Rectangle 27"/>
              <p:cNvSpPr/>
              <p:nvPr/>
            </p:nvSpPr>
            <p:spPr>
              <a:xfrm>
                <a:off x="881812" y="539425"/>
                <a:ext cx="1535502" cy="341266"/>
              </a:xfrm>
              <a:prstGeom prst="rect">
                <a:avLst/>
              </a:prstGeom>
              <a:solidFill>
                <a:srgbClr val="FFE389"/>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dirty="0">
                    <a:solidFill>
                      <a:schemeClr val="tx1"/>
                    </a:solidFill>
                  </a:rPr>
                  <a:t>Fiction</a:t>
                </a:r>
              </a:p>
            </p:txBody>
          </p:sp>
          <p:sp>
            <p:nvSpPr>
              <p:cNvPr id="29" name="Rectangle 28"/>
              <p:cNvSpPr/>
              <p:nvPr/>
            </p:nvSpPr>
            <p:spPr>
              <a:xfrm>
                <a:off x="881812" y="893865"/>
                <a:ext cx="1535502" cy="2748857"/>
              </a:xfrm>
              <a:prstGeom prst="rect">
                <a:avLst/>
              </a:prstGeom>
              <a:solidFill>
                <a:srgbClr val="FFE389"/>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100" dirty="0">
                    <a:solidFill>
                      <a:schemeClr val="tx1"/>
                    </a:solidFill>
                  </a:rPr>
                  <a:t>Cloud services cannot be reliable</a:t>
                </a:r>
              </a:p>
              <a:p>
                <a:pPr marL="171450" indent="-171450">
                  <a:buFont typeface="Arial" panose="020B0604020202020204" pitchFamily="34" charset="0"/>
                  <a:buChar char="•"/>
                </a:pPr>
                <a:r>
                  <a:rPr lang="en-US" sz="1100" dirty="0">
                    <a:solidFill>
                      <a:schemeClr val="tx1"/>
                    </a:solidFill>
                  </a:rPr>
                  <a:t>Cloud services are inherently less secure than on-premise</a:t>
                </a:r>
              </a:p>
              <a:p>
                <a:pPr marL="171450" indent="-171450">
                  <a:buFont typeface="Arial" panose="020B0604020202020204" pitchFamily="34" charset="0"/>
                  <a:buChar char="•"/>
                </a:pPr>
                <a:r>
                  <a:rPr lang="en-US" sz="1100" dirty="0">
                    <a:solidFill>
                      <a:schemeClr val="tx1"/>
                    </a:solidFill>
                  </a:rPr>
                  <a:t>Certifications such as SSAE 16 type I/II indicate provider services are secure</a:t>
                </a:r>
              </a:p>
              <a:p>
                <a:pPr marL="171450" indent="-171450">
                  <a:buFont typeface="Arial" panose="020B0604020202020204" pitchFamily="34" charset="0"/>
                  <a:buChar char="•"/>
                </a:pPr>
                <a:r>
                  <a:rPr lang="en-US" sz="1100" dirty="0">
                    <a:solidFill>
                      <a:schemeClr val="tx1"/>
                    </a:solidFill>
                  </a:rPr>
                  <a:t>Regulatory concerns/factors do not vary from on-premise solutions</a:t>
                </a:r>
              </a:p>
              <a:p>
                <a:pPr marL="171450" indent="-171450">
                  <a:buFont typeface="Arial" panose="020B0604020202020204" pitchFamily="34" charset="0"/>
                  <a:buChar char="•"/>
                </a:pPr>
                <a:r>
                  <a:rPr lang="en-US" sz="1100" dirty="0">
                    <a:solidFill>
                      <a:schemeClr val="tx1"/>
                    </a:solidFill>
                  </a:rPr>
                  <a:t>Data recovery, e-discovery processes, and related obligations are not evolving</a:t>
                </a:r>
              </a:p>
              <a:p>
                <a:pPr marL="171450" indent="-171450">
                  <a:buFont typeface="Arial" panose="020B0604020202020204" pitchFamily="34" charset="0"/>
                  <a:buChar char="•"/>
                </a:pPr>
                <a:r>
                  <a:rPr lang="en-US" sz="1100" dirty="0">
                    <a:solidFill>
                      <a:schemeClr val="tx1"/>
                    </a:solidFill>
                  </a:rPr>
                  <a:t>Data residency locations cannot be controlled for most enterprise services</a:t>
                </a:r>
              </a:p>
            </p:txBody>
          </p:sp>
        </p:grpSp>
        <p:grpSp>
          <p:nvGrpSpPr>
            <p:cNvPr id="22" name="Group 21"/>
            <p:cNvGrpSpPr/>
            <p:nvPr/>
          </p:nvGrpSpPr>
          <p:grpSpPr>
            <a:xfrm>
              <a:off x="4210832" y="1421631"/>
              <a:ext cx="1494962" cy="1745608"/>
              <a:chOff x="736210" y="539425"/>
              <a:chExt cx="1660562" cy="3103290"/>
            </a:xfrm>
            <a:solidFill>
              <a:srgbClr val="FFFFCC"/>
            </a:solidFill>
          </p:grpSpPr>
          <p:sp>
            <p:nvSpPr>
              <p:cNvPr id="26" name="Rectangle 25"/>
              <p:cNvSpPr/>
              <p:nvPr/>
            </p:nvSpPr>
            <p:spPr>
              <a:xfrm>
                <a:off x="736210" y="539425"/>
                <a:ext cx="1660561" cy="341265"/>
              </a:xfrm>
              <a:prstGeom prst="rect">
                <a:avLst/>
              </a:prstGeom>
              <a:solidFill>
                <a:srgbClr val="C6DCF0"/>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dirty="0">
                    <a:solidFill>
                      <a:schemeClr val="tx1"/>
                    </a:solidFill>
                  </a:rPr>
                  <a:t>Facts</a:t>
                </a:r>
              </a:p>
            </p:txBody>
          </p:sp>
          <p:sp>
            <p:nvSpPr>
              <p:cNvPr id="27" name="Rectangle 26"/>
              <p:cNvSpPr/>
              <p:nvPr/>
            </p:nvSpPr>
            <p:spPr>
              <a:xfrm>
                <a:off x="736210" y="893864"/>
                <a:ext cx="1660562" cy="2748851"/>
              </a:xfrm>
              <a:prstGeom prst="rect">
                <a:avLst/>
              </a:prstGeom>
              <a:solidFill>
                <a:srgbClr val="C6DCF0"/>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100" dirty="0">
                    <a:solidFill>
                      <a:schemeClr val="tx1"/>
                    </a:solidFill>
                  </a:rPr>
                  <a:t>Models potentially include “sharing space and services with your biggest competitors”</a:t>
                </a:r>
              </a:p>
              <a:p>
                <a:pPr marL="171450" indent="-171450">
                  <a:buFont typeface="Arial" panose="020B0604020202020204" pitchFamily="34" charset="0"/>
                  <a:buChar char="•"/>
                </a:pPr>
                <a:r>
                  <a:rPr lang="en-US" sz="1100" dirty="0">
                    <a:solidFill>
                      <a:schemeClr val="tx1"/>
                    </a:solidFill>
                  </a:rPr>
                  <a:t>Cloud providers can represent attractive information/trade secret asset aggregation points to attackers</a:t>
                </a:r>
              </a:p>
              <a:p>
                <a:pPr marL="171450" indent="-171450">
                  <a:buFont typeface="Arial" panose="020B0604020202020204" pitchFamily="34" charset="0"/>
                  <a:buChar char="•"/>
                </a:pPr>
                <a:r>
                  <a:rPr lang="en-US" sz="1100" dirty="0">
                    <a:solidFill>
                      <a:schemeClr val="tx1"/>
                    </a:solidFill>
                  </a:rPr>
                  <a:t>Varying service types and providers carry different risk profiles</a:t>
                </a:r>
              </a:p>
              <a:p>
                <a:pPr marL="171450" indent="-171450">
                  <a:buFont typeface="Arial" panose="020B0604020202020204" pitchFamily="34" charset="0"/>
                  <a:buChar char="•"/>
                </a:pPr>
                <a:r>
                  <a:rPr lang="en-US" sz="1100" dirty="0">
                    <a:solidFill>
                      <a:schemeClr val="tx1"/>
                    </a:solidFill>
                  </a:rPr>
                  <a:t>Auditing and certifications vary “in the cloud”</a:t>
                </a:r>
              </a:p>
              <a:p>
                <a:pPr marL="171450" indent="-171450">
                  <a:buFont typeface="Arial" panose="020B0604020202020204" pitchFamily="34" charset="0"/>
                  <a:buChar char="•"/>
                </a:pPr>
                <a:r>
                  <a:rPr lang="en-US" sz="1100" dirty="0">
                    <a:solidFill>
                      <a:schemeClr val="tx1"/>
                    </a:solidFill>
                  </a:rPr>
                  <a:t>Auditing and certifications are more complex, and provide good reference points, but cloud “consumers” are ultimately accountable for their data</a:t>
                </a:r>
              </a:p>
              <a:p>
                <a:pPr marL="171450" indent="-171450">
                  <a:buFont typeface="Arial" panose="020B0604020202020204" pitchFamily="34" charset="0"/>
                  <a:buChar char="•"/>
                </a:pPr>
                <a:r>
                  <a:rPr lang="en-US" sz="1100" dirty="0">
                    <a:solidFill>
                      <a:schemeClr val="tx1"/>
                    </a:solidFill>
                  </a:rPr>
                  <a:t>Change control/security capabilities can be limited with flexibility varying materially due to “shared” nature of cloud services.</a:t>
                </a:r>
              </a:p>
            </p:txBody>
          </p:sp>
        </p:grpSp>
        <p:grpSp>
          <p:nvGrpSpPr>
            <p:cNvPr id="23" name="Group 22"/>
            <p:cNvGrpSpPr/>
            <p:nvPr/>
          </p:nvGrpSpPr>
          <p:grpSpPr>
            <a:xfrm>
              <a:off x="7260980" y="1421623"/>
              <a:ext cx="1382374" cy="1745616"/>
              <a:chOff x="892701" y="644881"/>
              <a:chExt cx="1535502" cy="2468921"/>
            </a:xfrm>
            <a:solidFill>
              <a:srgbClr val="FFFFCC"/>
            </a:solidFill>
          </p:grpSpPr>
          <p:sp>
            <p:nvSpPr>
              <p:cNvPr id="24" name="Rectangle 23"/>
              <p:cNvSpPr/>
              <p:nvPr/>
            </p:nvSpPr>
            <p:spPr>
              <a:xfrm>
                <a:off x="892701" y="644881"/>
                <a:ext cx="1535502" cy="271504"/>
              </a:xfrm>
              <a:prstGeom prst="rect">
                <a:avLst/>
              </a:prstGeom>
              <a:solidFill>
                <a:srgbClr val="C6DCF0"/>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Maturity</a:t>
                </a:r>
              </a:p>
            </p:txBody>
          </p:sp>
          <p:sp>
            <p:nvSpPr>
              <p:cNvPr id="25" name="Rectangle 24"/>
              <p:cNvSpPr/>
              <p:nvPr/>
            </p:nvSpPr>
            <p:spPr>
              <a:xfrm>
                <a:off x="892701" y="926869"/>
                <a:ext cx="1535502" cy="2186933"/>
              </a:xfrm>
              <a:prstGeom prst="rect">
                <a:avLst/>
              </a:prstGeom>
              <a:solidFill>
                <a:srgbClr val="C6DCF0"/>
              </a:solidFill>
              <a:ln>
                <a:solidFill>
                  <a:srgbClr val="B3D0EB"/>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100" dirty="0">
                    <a:solidFill>
                      <a:schemeClr val="tx1"/>
                    </a:solidFill>
                  </a:rPr>
                  <a:t>Standard basic controls (firewalls/authentication/encryption) are present for most corporate enterprise offerings, meet most needs, and are maturing</a:t>
                </a:r>
              </a:p>
              <a:p>
                <a:pPr marL="171450" indent="-171450">
                  <a:buFont typeface="Arial" panose="020B0604020202020204" pitchFamily="34" charset="0"/>
                  <a:buChar char="•"/>
                </a:pPr>
                <a:r>
                  <a:rPr lang="en-US" sz="1100" dirty="0">
                    <a:solidFill>
                      <a:schemeClr val="tx1"/>
                    </a:solidFill>
                  </a:rPr>
                  <a:t>Hybrid integrated advanced cloud enterprise security tools such as Data Loss Protection (DLP), integrated security “views”, customer specific alerting, are nascent and evolving</a:t>
                </a:r>
              </a:p>
              <a:p>
                <a:pPr marL="171450" indent="-171450">
                  <a:buFont typeface="Arial" panose="020B0604020202020204" pitchFamily="34" charset="0"/>
                  <a:buChar char="•"/>
                </a:pPr>
                <a:r>
                  <a:rPr lang="en-US" sz="1100" dirty="0">
                    <a:solidFill>
                      <a:schemeClr val="tx1"/>
                    </a:solidFill>
                  </a:rPr>
                  <a:t>More complex and specialized architecture requirements</a:t>
                </a:r>
              </a:p>
              <a:p>
                <a:pPr marL="171450" indent="-171450">
                  <a:buFont typeface="Arial" panose="020B0604020202020204" pitchFamily="34" charset="0"/>
                  <a:buChar char="•"/>
                </a:pPr>
                <a:r>
                  <a:rPr lang="en-US" sz="1100" dirty="0">
                    <a:solidFill>
                      <a:schemeClr val="tx1"/>
                    </a:solidFill>
                  </a:rPr>
                  <a:t>Material reliance upon sustainable service provider execution</a:t>
                </a:r>
              </a:p>
              <a:p>
                <a:pPr marL="171450" indent="-171450">
                  <a:buFont typeface="Arial" panose="020B0604020202020204" pitchFamily="34" charset="0"/>
                  <a:buChar char="•"/>
                </a:pPr>
                <a:endParaRPr lang="en-US" sz="1100" dirty="0">
                  <a:solidFill>
                    <a:schemeClr val="tx1"/>
                  </a:solidFill>
                </a:endParaRPr>
              </a:p>
            </p:txBody>
          </p:sp>
        </p:grpSp>
      </p:grpSp>
      <p:sp>
        <p:nvSpPr>
          <p:cNvPr id="30" name="Rectangle 29"/>
          <p:cNvSpPr/>
          <p:nvPr/>
        </p:nvSpPr>
        <p:spPr>
          <a:xfrm>
            <a:off x="566048" y="6217243"/>
            <a:ext cx="10981786" cy="280967"/>
          </a:xfrm>
          <a:prstGeom prst="rect">
            <a:avLst/>
          </a:prstGeom>
          <a:solidFill>
            <a:srgbClr val="FFC409"/>
          </a:solidFill>
          <a:ln>
            <a:solidFill>
              <a:schemeClr val="accent2">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tx1"/>
                </a:solidFill>
              </a:rPr>
              <a:t>Remember –  Cloud security </a:t>
            </a:r>
            <a:r>
              <a:rPr lang="en-US" sz="1400" b="1" dirty="0">
                <a:solidFill>
                  <a:schemeClr val="tx1"/>
                </a:solidFill>
              </a:rPr>
              <a:t>is a shared responsibility! </a:t>
            </a:r>
            <a:endParaRPr lang="en-US" sz="1200" b="1" dirty="0">
              <a:solidFill>
                <a:schemeClr val="tx1"/>
              </a:solidFill>
            </a:endParaRPr>
          </a:p>
        </p:txBody>
      </p:sp>
      <p:sp>
        <p:nvSpPr>
          <p:cNvPr id="2" name="Rectangle 1"/>
          <p:cNvSpPr/>
          <p:nvPr/>
        </p:nvSpPr>
        <p:spPr>
          <a:xfrm>
            <a:off x="5099901" y="746656"/>
            <a:ext cx="6649090" cy="2407745"/>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ACE Security Readiness for the cloud</a:t>
            </a:r>
          </a:p>
        </p:txBody>
      </p:sp>
      <p:sp>
        <p:nvSpPr>
          <p:cNvPr id="3" name="Rectangle 2"/>
          <p:cNvSpPr/>
          <p:nvPr/>
        </p:nvSpPr>
        <p:spPr>
          <a:xfrm>
            <a:off x="5213023" y="1077157"/>
            <a:ext cx="6334812" cy="1937877"/>
          </a:xfrm>
          <a:prstGeom prst="rect">
            <a:avLst/>
          </a:prstGeom>
          <a:solidFill>
            <a:srgbClr val="DFF5F9"/>
          </a:solidFill>
          <a:ln>
            <a:solidFill>
              <a:schemeClr val="accent1">
                <a:lumMod val="40000"/>
                <a:lumOff val="60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1" indent="-171450">
              <a:buFont typeface="Arial" panose="020B0604020202020204" pitchFamily="34" charset="0"/>
              <a:buChar char="•"/>
            </a:pPr>
            <a:r>
              <a:rPr lang="en-US" sz="1100" dirty="0">
                <a:solidFill>
                  <a:schemeClr val="tx1"/>
                </a:solidFill>
              </a:rPr>
              <a:t>AAA National security policies, adopted by ACE are specified in TQS #5. They're specified at a high level</a:t>
            </a:r>
          </a:p>
          <a:p>
            <a:pPr marL="171450" lvl="1" indent="-171450">
              <a:buFont typeface="Arial" panose="020B0604020202020204" pitchFamily="34" charset="0"/>
              <a:buChar char="•"/>
            </a:pPr>
            <a:r>
              <a:rPr lang="en-US" sz="1100" dirty="0">
                <a:solidFill>
                  <a:schemeClr val="tx1"/>
                </a:solidFill>
              </a:rPr>
              <a:t>For ACE to use them effectively and efficiently, we would need to equip ourselves with –</a:t>
            </a:r>
          </a:p>
          <a:p>
            <a:pPr marL="628650" lvl="3" indent="-171450">
              <a:buFont typeface="Arial" panose="020B0604020202020204" pitchFamily="34" charset="0"/>
              <a:buChar char="•"/>
            </a:pPr>
            <a:r>
              <a:rPr lang="en-US" sz="1100" dirty="0">
                <a:solidFill>
                  <a:schemeClr val="tx1"/>
                </a:solidFill>
              </a:rPr>
              <a:t>Reference architectures, patterns, templates, prescriptions, realization details, reusable components and samples, especially from the cloud perspectives</a:t>
            </a:r>
          </a:p>
          <a:p>
            <a:pPr marL="169863" lvl="2" indent="-169863">
              <a:buFont typeface="Arial" panose="020B0604020202020204" pitchFamily="34" charset="0"/>
              <a:buChar char="•"/>
            </a:pPr>
            <a:r>
              <a:rPr lang="en-US" sz="1100" dirty="0">
                <a:solidFill>
                  <a:schemeClr val="tx1"/>
                </a:solidFill>
              </a:rPr>
              <a:t>The document is about two years old and need to be reviewed and revised</a:t>
            </a:r>
          </a:p>
          <a:p>
            <a:pPr marL="169863" lvl="2" indent="-169863">
              <a:buFont typeface="Arial" panose="020B0604020202020204" pitchFamily="34" charset="0"/>
              <a:buChar char="•"/>
            </a:pPr>
            <a:r>
              <a:rPr lang="en-US" sz="1100" dirty="0">
                <a:solidFill>
                  <a:schemeClr val="tx1"/>
                </a:solidFill>
              </a:rPr>
              <a:t>The following mitigation strategy will be adopted:</a:t>
            </a:r>
          </a:p>
          <a:p>
            <a:pPr marL="628650" lvl="3" indent="-171450">
              <a:buFont typeface="Arial" panose="020B0604020202020204" pitchFamily="34" charset="0"/>
              <a:buChar char="•"/>
            </a:pPr>
            <a:r>
              <a:rPr lang="en-US" sz="1100" dirty="0">
                <a:solidFill>
                  <a:schemeClr val="tx1"/>
                </a:solidFill>
              </a:rPr>
              <a:t>Document our architecture and integration points</a:t>
            </a:r>
          </a:p>
          <a:p>
            <a:pPr marL="628650" lvl="3" indent="-171450">
              <a:buFont typeface="Arial" panose="020B0604020202020204" pitchFamily="34" charset="0"/>
              <a:buChar char="•"/>
            </a:pPr>
            <a:r>
              <a:rPr lang="en-US" sz="1100" dirty="0">
                <a:solidFill>
                  <a:schemeClr val="tx1"/>
                </a:solidFill>
              </a:rPr>
              <a:t>Design the security architecture to address potential concerns</a:t>
            </a:r>
          </a:p>
          <a:p>
            <a:pPr marL="628650" lvl="3" indent="-171450">
              <a:buFont typeface="Arial" panose="020B0604020202020204" pitchFamily="34" charset="0"/>
              <a:buChar char="•"/>
            </a:pPr>
            <a:r>
              <a:rPr lang="en-US" sz="1100" dirty="0">
                <a:solidFill>
                  <a:schemeClr val="tx1"/>
                </a:solidFill>
              </a:rPr>
              <a:t>Review them with security SMEs and the technical leaders</a:t>
            </a:r>
          </a:p>
          <a:p>
            <a:pPr marL="628650" lvl="3" indent="-171450">
              <a:buFont typeface="Arial" panose="020B0604020202020204" pitchFamily="34" charset="0"/>
              <a:buChar char="•"/>
            </a:pPr>
            <a:r>
              <a:rPr lang="en-US" sz="1100" dirty="0">
                <a:solidFill>
                  <a:schemeClr val="tx1"/>
                </a:solidFill>
              </a:rPr>
              <a:t>Document security principles and catalog the implementation patterns</a:t>
            </a:r>
          </a:p>
          <a:p>
            <a:pPr marL="628650" lvl="3" indent="-171450">
              <a:buFont typeface="Arial" panose="020B0604020202020204" pitchFamily="34" charset="0"/>
              <a:buChar char="•"/>
            </a:pPr>
            <a:r>
              <a:rPr lang="en-US" sz="1100" dirty="0">
                <a:solidFill>
                  <a:schemeClr val="tx1"/>
                </a:solidFill>
              </a:rPr>
              <a:t>Submit them to the security team to be added to the security principles, policies, and standards</a:t>
            </a:r>
          </a:p>
          <a:p>
            <a:pPr marL="285750" indent="-285750">
              <a:buFont typeface="Arial" panose="020B0604020202020204" pitchFamily="34" charset="0"/>
              <a:buChar char="•"/>
            </a:pPr>
            <a:endParaRPr lang="en-US" dirty="0"/>
          </a:p>
        </p:txBody>
      </p:sp>
      <p:sp>
        <p:nvSpPr>
          <p:cNvPr id="5" name="Date Placeholder 4"/>
          <p:cNvSpPr>
            <a:spLocks noGrp="1"/>
          </p:cNvSpPr>
          <p:nvPr>
            <p:ph type="dt" sz="half" idx="10"/>
          </p:nvPr>
        </p:nvSpPr>
        <p:spPr/>
        <p:txBody>
          <a:bodyPr/>
          <a:lstStyle/>
          <a:p>
            <a:r>
              <a:rPr lang="en-US"/>
              <a:t>08/04/2018 version 0.00</a:t>
            </a:r>
          </a:p>
        </p:txBody>
      </p:sp>
      <p:sp>
        <p:nvSpPr>
          <p:cNvPr id="15" name="Slide Number Placeholder 14"/>
          <p:cNvSpPr>
            <a:spLocks noGrp="1"/>
          </p:cNvSpPr>
          <p:nvPr>
            <p:ph type="sldNum" sz="quarter" idx="12"/>
          </p:nvPr>
        </p:nvSpPr>
        <p:spPr/>
        <p:txBody>
          <a:bodyPr/>
          <a:lstStyle/>
          <a:p>
            <a:fld id="{3C7FBD3D-F5C1-4E85-9D28-9A061D12613E}" type="slidenum">
              <a:rPr lang="en-US" smtClean="0"/>
              <a:t>24</a:t>
            </a:fld>
            <a:endParaRPr lang="en-US"/>
          </a:p>
        </p:txBody>
      </p:sp>
    </p:spTree>
    <p:extLst>
      <p:ext uri="{BB962C8B-B14F-4D97-AF65-F5344CB8AC3E}">
        <p14:creationId xmlns:p14="http://schemas.microsoft.com/office/powerpoint/2010/main" val="172105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25</a:t>
            </a:fld>
            <a:endParaRPr lang="en-US"/>
          </a:p>
        </p:txBody>
      </p:sp>
      <p:sp>
        <p:nvSpPr>
          <p:cNvPr id="4" name="Rectangle 3"/>
          <p:cNvSpPr/>
          <p:nvPr/>
        </p:nvSpPr>
        <p:spPr>
          <a:xfrm>
            <a:off x="869102" y="-136498"/>
            <a:ext cx="6316702" cy="584775"/>
          </a:xfrm>
          <a:prstGeom prst="rect">
            <a:avLst/>
          </a:prstGeom>
        </p:spPr>
        <p:txBody>
          <a:bodyPr wrap="square">
            <a:spAutoFit/>
          </a:bodyPr>
          <a:lstStyle/>
          <a:p>
            <a:r>
              <a:rPr lang="en-US" sz="3200">
                <a:latin typeface="+mj-lt"/>
              </a:rPr>
              <a:t>ACE Security </a:t>
            </a:r>
            <a:r>
              <a:rPr lang="en-US" sz="3200" dirty="0">
                <a:latin typeface="+mj-lt"/>
              </a:rPr>
              <a:t>Current Standards</a:t>
            </a:r>
          </a:p>
        </p:txBody>
      </p:sp>
      <p:pic>
        <p:nvPicPr>
          <p:cNvPr id="5" name="Picture 4"/>
          <p:cNvPicPr>
            <a:picLocks noChangeAspect="1"/>
          </p:cNvPicPr>
          <p:nvPr/>
        </p:nvPicPr>
        <p:blipFill>
          <a:blip r:embed="rId2"/>
          <a:stretch>
            <a:fillRect/>
          </a:stretch>
        </p:blipFill>
        <p:spPr>
          <a:xfrm>
            <a:off x="6122634" y="386132"/>
            <a:ext cx="5943600" cy="6144606"/>
          </a:xfrm>
          <a:prstGeom prst="rect">
            <a:avLst/>
          </a:prstGeom>
        </p:spPr>
      </p:pic>
      <p:pic>
        <p:nvPicPr>
          <p:cNvPr id="6" name="Picture 5"/>
          <p:cNvPicPr>
            <a:picLocks noChangeAspect="1"/>
          </p:cNvPicPr>
          <p:nvPr/>
        </p:nvPicPr>
        <p:blipFill>
          <a:blip r:embed="rId3"/>
          <a:stretch>
            <a:fillRect/>
          </a:stretch>
        </p:blipFill>
        <p:spPr>
          <a:xfrm>
            <a:off x="115092" y="386132"/>
            <a:ext cx="5943600" cy="6144606"/>
          </a:xfrm>
          <a:prstGeom prst="rect">
            <a:avLst/>
          </a:prstGeom>
        </p:spPr>
      </p:pic>
    </p:spTree>
    <p:extLst>
      <p:ext uri="{BB962C8B-B14F-4D97-AF65-F5344CB8AC3E}">
        <p14:creationId xmlns:p14="http://schemas.microsoft.com/office/powerpoint/2010/main" val="354402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26</a:t>
            </a:fld>
            <a:endParaRPr lang="en-US"/>
          </a:p>
        </p:txBody>
      </p:sp>
      <p:sp>
        <p:nvSpPr>
          <p:cNvPr id="4" name="Rectangle 3"/>
          <p:cNvSpPr/>
          <p:nvPr/>
        </p:nvSpPr>
        <p:spPr>
          <a:xfrm>
            <a:off x="869102" y="-136498"/>
            <a:ext cx="9606548" cy="584775"/>
          </a:xfrm>
          <a:prstGeom prst="rect">
            <a:avLst/>
          </a:prstGeom>
        </p:spPr>
        <p:txBody>
          <a:bodyPr wrap="square">
            <a:spAutoFit/>
          </a:bodyPr>
          <a:lstStyle/>
          <a:p>
            <a:r>
              <a:rPr lang="en-US" sz="3200" dirty="0">
                <a:latin typeface="+mj-lt"/>
              </a:rPr>
              <a:t>ACE Cloud Security Roadmap</a:t>
            </a:r>
          </a:p>
        </p:txBody>
      </p:sp>
      <p:sp>
        <p:nvSpPr>
          <p:cNvPr id="5" name="TextBox 4"/>
          <p:cNvSpPr txBox="1"/>
          <p:nvPr/>
        </p:nvSpPr>
        <p:spPr>
          <a:xfrm>
            <a:off x="3304790" y="6540033"/>
            <a:ext cx="5582420" cy="276999"/>
          </a:xfrm>
          <a:prstGeom prst="rect">
            <a:avLst/>
          </a:prstGeom>
          <a:solidFill>
            <a:schemeClr val="bg1">
              <a:lumMod val="95000"/>
            </a:schemeClr>
          </a:solidFill>
          <a:ln>
            <a:noFill/>
          </a:ln>
        </p:spPr>
        <p:txBody>
          <a:bodyPr wrap="square" rtlCol="0">
            <a:spAutoFit/>
          </a:bodyPr>
          <a:lstStyle/>
          <a:p>
            <a:r>
              <a:rPr lang="en-US" sz="1200" dirty="0"/>
              <a:t>Each potential public cloud provider such as, Azure, AWS, will be assessed for maturity.</a:t>
            </a:r>
          </a:p>
        </p:txBody>
      </p:sp>
      <p:pic>
        <p:nvPicPr>
          <p:cNvPr id="6" name="Picture 5"/>
          <p:cNvPicPr>
            <a:picLocks noChangeAspect="1"/>
          </p:cNvPicPr>
          <p:nvPr/>
        </p:nvPicPr>
        <p:blipFill>
          <a:blip r:embed="rId2"/>
          <a:stretch>
            <a:fillRect/>
          </a:stretch>
        </p:blipFill>
        <p:spPr>
          <a:xfrm>
            <a:off x="98700" y="386130"/>
            <a:ext cx="5943600" cy="6144607"/>
          </a:xfrm>
          <a:prstGeom prst="rect">
            <a:avLst/>
          </a:prstGeom>
        </p:spPr>
      </p:pic>
      <p:pic>
        <p:nvPicPr>
          <p:cNvPr id="7" name="Picture 6"/>
          <p:cNvPicPr>
            <a:picLocks noChangeAspect="1"/>
          </p:cNvPicPr>
          <p:nvPr/>
        </p:nvPicPr>
        <p:blipFill>
          <a:blip r:embed="rId3"/>
          <a:stretch>
            <a:fillRect/>
          </a:stretch>
        </p:blipFill>
        <p:spPr>
          <a:xfrm>
            <a:off x="6141000" y="386130"/>
            <a:ext cx="5943600" cy="6144607"/>
          </a:xfrm>
          <a:prstGeom prst="rect">
            <a:avLst/>
          </a:prstGeom>
        </p:spPr>
      </p:pic>
    </p:spTree>
    <p:extLst>
      <p:ext uri="{BB962C8B-B14F-4D97-AF65-F5344CB8AC3E}">
        <p14:creationId xmlns:p14="http://schemas.microsoft.com/office/powerpoint/2010/main" val="398998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F5E22A6B-EA90-4860-A8B1-E097AB9085F5}" type="slidenum">
              <a:rPr lang="en-US" smtClean="0"/>
              <a:t>27</a:t>
            </a:fld>
            <a:endParaRPr lang="en-US"/>
          </a:p>
        </p:txBody>
      </p:sp>
      <p:sp>
        <p:nvSpPr>
          <p:cNvPr id="4" name="Rectangle 3"/>
          <p:cNvSpPr/>
          <p:nvPr/>
        </p:nvSpPr>
        <p:spPr>
          <a:xfrm>
            <a:off x="966216" y="-121005"/>
            <a:ext cx="7194374" cy="584775"/>
          </a:xfrm>
          <a:prstGeom prst="rect">
            <a:avLst/>
          </a:prstGeom>
        </p:spPr>
        <p:txBody>
          <a:bodyPr wrap="square">
            <a:spAutoFit/>
          </a:bodyPr>
          <a:lstStyle/>
          <a:p>
            <a:pPr>
              <a:spcAft>
                <a:spcPts val="900"/>
              </a:spcAft>
              <a:buClr>
                <a:srgbClr val="C00000"/>
              </a:buClr>
            </a:pPr>
            <a:r>
              <a:rPr lang="en-US" sz="3200" dirty="0">
                <a:solidFill>
                  <a:schemeClr val="tx1">
                    <a:lumMod val="90000"/>
                    <a:lumOff val="10000"/>
                  </a:schemeClr>
                </a:solidFill>
                <a:latin typeface="+mj-lt"/>
                <a:ea typeface="Tahoma" panose="020B0604030504040204" pitchFamily="34" charset="0"/>
                <a:cs typeface="Tahoma" panose="020B0604030504040204" pitchFamily="34" charset="0"/>
              </a:rPr>
              <a:t>ACE Cloud Governance Teams Structure</a:t>
            </a:r>
          </a:p>
        </p:txBody>
      </p:sp>
      <p:sp>
        <p:nvSpPr>
          <p:cNvPr id="5" name="Arrow: Right 4"/>
          <p:cNvSpPr/>
          <p:nvPr/>
        </p:nvSpPr>
        <p:spPr>
          <a:xfrm rot="5400000">
            <a:off x="-2190355" y="3166267"/>
            <a:ext cx="5821178" cy="73152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Initiative and Guidance</a:t>
            </a:r>
          </a:p>
        </p:txBody>
      </p:sp>
      <p:sp>
        <p:nvSpPr>
          <p:cNvPr id="6" name="TextBox 5"/>
          <p:cNvSpPr txBox="1"/>
          <p:nvPr/>
        </p:nvSpPr>
        <p:spPr>
          <a:xfrm>
            <a:off x="3462784" y="6504017"/>
            <a:ext cx="5266433" cy="276999"/>
          </a:xfrm>
          <a:prstGeom prst="rect">
            <a:avLst/>
          </a:prstGeom>
          <a:solidFill>
            <a:schemeClr val="bg1">
              <a:lumMod val="85000"/>
            </a:schemeClr>
          </a:solidFill>
          <a:ln>
            <a:noFill/>
          </a:ln>
        </p:spPr>
        <p:txBody>
          <a:bodyPr wrap="square" rtlCol="0">
            <a:spAutoFit/>
          </a:bodyPr>
          <a:lstStyle/>
          <a:p>
            <a:r>
              <a:rPr lang="en-US" sz="1200" dirty="0"/>
              <a:t>These roles are subject to revision based on guidance provided by ACE leadership.</a:t>
            </a:r>
          </a:p>
        </p:txBody>
      </p:sp>
      <p:sp>
        <p:nvSpPr>
          <p:cNvPr id="39" name="Rectangle 38"/>
          <p:cNvSpPr/>
          <p:nvPr/>
        </p:nvSpPr>
        <p:spPr>
          <a:xfrm>
            <a:off x="5642669" y="607637"/>
            <a:ext cx="4657271" cy="14168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ctr">
              <a:lnSpc>
                <a:spcPct val="107000"/>
              </a:lnSpc>
              <a:spcBef>
                <a:spcPts val="0"/>
              </a:spcBef>
            </a:pPr>
            <a:r>
              <a:rPr lang="en-US" sz="1200" b="1" dirty="0">
                <a:latin typeface="Calibri" panose="020F0502020204030204" pitchFamily="34" charset="0"/>
                <a:ea typeface="Calibri" panose="020F0502020204030204" pitchFamily="34" charset="0"/>
                <a:cs typeface="Times New Roman" panose="02020603050405020304" pitchFamily="18" charset="0"/>
              </a:rPr>
              <a:t>Steering Committee</a:t>
            </a:r>
          </a:p>
        </p:txBody>
      </p:sp>
      <p:sp>
        <p:nvSpPr>
          <p:cNvPr id="47" name="Rectangle 46"/>
          <p:cNvSpPr/>
          <p:nvPr/>
        </p:nvSpPr>
        <p:spPr>
          <a:xfrm>
            <a:off x="3118023" y="2389720"/>
            <a:ext cx="3977640" cy="183578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ctr">
              <a:lnSpc>
                <a:spcPct val="107000"/>
              </a:lnSpc>
              <a:spcBef>
                <a:spcPts val="0"/>
              </a:spcBef>
              <a:spcAft>
                <a:spcPts val="0"/>
              </a:spcAft>
            </a:pPr>
            <a:r>
              <a:rPr lang="en-US" sz="1200" b="1" dirty="0">
                <a:latin typeface="Calibri" panose="020F0502020204030204" pitchFamily="34" charset="0"/>
                <a:ea typeface="Calibri" panose="020F0502020204030204" pitchFamily="34" charset="0"/>
                <a:cs typeface="Times New Roman" panose="02020603050405020304" pitchFamily="18" charset="0"/>
              </a:rPr>
              <a:t>Working Group</a:t>
            </a:r>
          </a:p>
          <a:p>
            <a:pPr marR="0" lvl="0" algn="ctr">
              <a:lnSpc>
                <a:spcPct val="107000"/>
              </a:lnSpc>
              <a:spcBef>
                <a:spcPts val="0"/>
              </a:spcBef>
              <a:spcAft>
                <a:spcPts val="0"/>
              </a:spcAft>
            </a:pPr>
            <a:r>
              <a:rPr lang="en-US" sz="1200" b="1" dirty="0">
                <a:latin typeface="Calibri" panose="020F0502020204030204" pitchFamily="34" charset="0"/>
                <a:ea typeface="Calibri" panose="020F0502020204030204" pitchFamily="34" charset="0"/>
                <a:cs typeface="Times New Roman" panose="02020603050405020304" pitchFamily="18" charset="0"/>
              </a:rPr>
              <a:t> </a:t>
            </a:r>
          </a:p>
        </p:txBody>
      </p:sp>
      <p:sp>
        <p:nvSpPr>
          <p:cNvPr id="48" name="Rectangle 47"/>
          <p:cNvSpPr/>
          <p:nvPr/>
        </p:nvSpPr>
        <p:spPr>
          <a:xfrm>
            <a:off x="3239269" y="2662719"/>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Networking (Juan V.)</a:t>
            </a:r>
          </a:p>
        </p:txBody>
      </p:sp>
      <p:sp>
        <p:nvSpPr>
          <p:cNvPr id="49" name="Rectangle 48"/>
          <p:cNvSpPr/>
          <p:nvPr/>
        </p:nvSpPr>
        <p:spPr>
          <a:xfrm>
            <a:off x="4551302" y="2662719"/>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Converg’d</a:t>
            </a:r>
            <a:r>
              <a:rPr lang="en-US" sz="1100" dirty="0"/>
              <a:t> Infra. </a:t>
            </a:r>
          </a:p>
          <a:p>
            <a:pPr algn="ctr"/>
            <a:r>
              <a:rPr lang="en-US" sz="1100" dirty="0"/>
              <a:t>(Henry S.)</a:t>
            </a:r>
          </a:p>
        </p:txBody>
      </p:sp>
      <p:sp>
        <p:nvSpPr>
          <p:cNvPr id="50" name="Rectangle 49"/>
          <p:cNvSpPr/>
          <p:nvPr/>
        </p:nvSpPr>
        <p:spPr>
          <a:xfrm>
            <a:off x="5863335" y="2662719"/>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Ent. Comp.</a:t>
            </a:r>
          </a:p>
          <a:p>
            <a:pPr algn="ctr"/>
            <a:r>
              <a:rPr lang="en-US" sz="1100" dirty="0"/>
              <a:t>(Tim P.)</a:t>
            </a:r>
          </a:p>
        </p:txBody>
      </p:sp>
      <p:sp>
        <p:nvSpPr>
          <p:cNvPr id="51" name="Rectangle 50"/>
          <p:cNvSpPr/>
          <p:nvPr/>
        </p:nvSpPr>
        <p:spPr>
          <a:xfrm>
            <a:off x="3239269" y="317167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InfoSec</a:t>
            </a:r>
          </a:p>
          <a:p>
            <a:pPr algn="ctr"/>
            <a:r>
              <a:rPr lang="en-US" sz="1100" dirty="0"/>
              <a:t>(Jim M.)</a:t>
            </a:r>
          </a:p>
        </p:txBody>
      </p:sp>
      <p:sp>
        <p:nvSpPr>
          <p:cNvPr id="52" name="Rectangle 51"/>
          <p:cNvSpPr/>
          <p:nvPr/>
        </p:nvSpPr>
        <p:spPr>
          <a:xfrm>
            <a:off x="4551302" y="317167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EA</a:t>
            </a:r>
          </a:p>
          <a:p>
            <a:pPr algn="ctr"/>
            <a:r>
              <a:rPr lang="en-US" sz="1100" dirty="0"/>
              <a:t>(Dave C.)</a:t>
            </a:r>
          </a:p>
        </p:txBody>
      </p:sp>
      <p:sp>
        <p:nvSpPr>
          <p:cNvPr id="53" name="Rectangle 52"/>
          <p:cNvSpPr/>
          <p:nvPr/>
        </p:nvSpPr>
        <p:spPr>
          <a:xfrm>
            <a:off x="5863335" y="317167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EA Networking (David D.)</a:t>
            </a:r>
          </a:p>
        </p:txBody>
      </p:sp>
      <p:sp>
        <p:nvSpPr>
          <p:cNvPr id="55" name="Rectangle 54"/>
          <p:cNvSpPr/>
          <p:nvPr/>
        </p:nvSpPr>
        <p:spPr>
          <a:xfrm>
            <a:off x="3239269" y="3686383"/>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r>
              <a:rPr lang="en-US" sz="1100" dirty="0"/>
              <a:t>/ClubLabs (Guy O.)</a:t>
            </a:r>
          </a:p>
        </p:txBody>
      </p:sp>
      <p:sp>
        <p:nvSpPr>
          <p:cNvPr id="56" name="Rectangle 55"/>
          <p:cNvSpPr/>
          <p:nvPr/>
        </p:nvSpPr>
        <p:spPr>
          <a:xfrm>
            <a:off x="4551302" y="3686383"/>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Procurement (Mark R.)</a:t>
            </a:r>
          </a:p>
        </p:txBody>
      </p:sp>
      <p:cxnSp>
        <p:nvCxnSpPr>
          <p:cNvPr id="57" name="Straight Arrow Connector 197"/>
          <p:cNvCxnSpPr>
            <a:stCxn id="47" idx="0"/>
            <a:endCxn id="39" idx="2"/>
          </p:cNvCxnSpPr>
          <p:nvPr/>
        </p:nvCxnSpPr>
        <p:spPr>
          <a:xfrm rot="5400000" flipH="1" flipV="1">
            <a:off x="6356471" y="774886"/>
            <a:ext cx="365207" cy="28644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124753" y="1992712"/>
            <a:ext cx="1003226" cy="430887"/>
          </a:xfrm>
          <a:prstGeom prst="rect">
            <a:avLst/>
          </a:prstGeom>
          <a:noFill/>
        </p:spPr>
        <p:txBody>
          <a:bodyPr wrap="square" rtlCol="0">
            <a:spAutoFit/>
          </a:bodyPr>
          <a:lstStyle/>
          <a:p>
            <a:pPr algn="ctr"/>
            <a:r>
              <a:rPr lang="en-US" sz="1100" dirty="0"/>
              <a:t>Consults and Recommends</a:t>
            </a:r>
          </a:p>
        </p:txBody>
      </p:sp>
      <p:sp>
        <p:nvSpPr>
          <p:cNvPr id="60" name="Rectangle 59"/>
          <p:cNvSpPr/>
          <p:nvPr/>
        </p:nvSpPr>
        <p:spPr>
          <a:xfrm>
            <a:off x="3118023" y="4660774"/>
            <a:ext cx="3977641" cy="1793767"/>
          </a:xfrm>
          <a:prstGeom prst="rect">
            <a:avLst/>
          </a:prstGeom>
          <a:solidFill>
            <a:schemeClr val="accent6">
              <a:lumMod val="5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latin typeface="Calibri" panose="020F0502020204030204" pitchFamily="34" charset="0"/>
                <a:ea typeface="Calibri" panose="020F0502020204030204" pitchFamily="34" charset="0"/>
                <a:cs typeface="Times New Roman" panose="02020603050405020304" pitchFamily="18" charset="0"/>
              </a:rPr>
              <a:t>Cloud  Product Teams</a:t>
            </a:r>
          </a:p>
        </p:txBody>
      </p:sp>
      <p:sp>
        <p:nvSpPr>
          <p:cNvPr id="61" name="Rectangle 60"/>
          <p:cNvSpPr/>
          <p:nvPr/>
        </p:nvSpPr>
        <p:spPr>
          <a:xfrm>
            <a:off x="3239269" y="4931940"/>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NOC</a:t>
            </a:r>
          </a:p>
          <a:p>
            <a:pPr algn="ctr"/>
            <a:r>
              <a:rPr lang="en-US" sz="1100" dirty="0"/>
              <a:t> (TBD)</a:t>
            </a:r>
          </a:p>
        </p:txBody>
      </p:sp>
      <p:sp>
        <p:nvSpPr>
          <p:cNvPr id="62" name="Rectangle 61"/>
          <p:cNvSpPr/>
          <p:nvPr/>
        </p:nvSpPr>
        <p:spPr>
          <a:xfrm>
            <a:off x="4551302" y="4931940"/>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Infra. Architect (TBD)</a:t>
            </a:r>
          </a:p>
        </p:txBody>
      </p:sp>
      <p:sp>
        <p:nvSpPr>
          <p:cNvPr id="65" name="Rectangle 64"/>
          <p:cNvSpPr/>
          <p:nvPr/>
        </p:nvSpPr>
        <p:spPr>
          <a:xfrm>
            <a:off x="4551302" y="543417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Infra. Security Architect (TBD)</a:t>
            </a:r>
          </a:p>
        </p:txBody>
      </p:sp>
      <p:sp>
        <p:nvSpPr>
          <p:cNvPr id="66" name="Rectangle 65"/>
          <p:cNvSpPr/>
          <p:nvPr/>
        </p:nvSpPr>
        <p:spPr>
          <a:xfrm>
            <a:off x="5863335" y="4937696"/>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BI Specialist (TBD)</a:t>
            </a:r>
          </a:p>
        </p:txBody>
      </p:sp>
      <p:sp>
        <p:nvSpPr>
          <p:cNvPr id="67" name="Rectangle 66"/>
          <p:cNvSpPr/>
          <p:nvPr/>
        </p:nvSpPr>
        <p:spPr>
          <a:xfrm>
            <a:off x="3239269" y="5434177"/>
            <a:ext cx="1111978"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DR Architect (TBD)</a:t>
            </a:r>
          </a:p>
        </p:txBody>
      </p:sp>
      <p:sp>
        <p:nvSpPr>
          <p:cNvPr id="68" name="Rectangle 67"/>
          <p:cNvSpPr/>
          <p:nvPr/>
        </p:nvSpPr>
        <p:spPr>
          <a:xfrm>
            <a:off x="3239269" y="5952728"/>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Systems Eng. (TBD)</a:t>
            </a:r>
          </a:p>
        </p:txBody>
      </p:sp>
      <p:sp>
        <p:nvSpPr>
          <p:cNvPr id="69" name="Rectangle 68"/>
          <p:cNvSpPr/>
          <p:nvPr/>
        </p:nvSpPr>
        <p:spPr>
          <a:xfrm>
            <a:off x="5863335" y="543417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Helpdesk Support (TBD)</a:t>
            </a:r>
          </a:p>
        </p:txBody>
      </p:sp>
      <p:cxnSp>
        <p:nvCxnSpPr>
          <p:cNvPr id="70" name="Straight Arrow Connector 69"/>
          <p:cNvCxnSpPr>
            <a:stCxn id="47" idx="2"/>
            <a:endCxn id="60" idx="0"/>
          </p:cNvCxnSpPr>
          <p:nvPr/>
        </p:nvCxnSpPr>
        <p:spPr>
          <a:xfrm rot="16200000" flipH="1">
            <a:off x="4889209" y="4443138"/>
            <a:ext cx="4352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194237" y="4211685"/>
            <a:ext cx="1828294" cy="261610"/>
          </a:xfrm>
          <a:prstGeom prst="rect">
            <a:avLst/>
          </a:prstGeom>
          <a:noFill/>
        </p:spPr>
        <p:txBody>
          <a:bodyPr wrap="square" rtlCol="0">
            <a:spAutoFit/>
          </a:bodyPr>
          <a:lstStyle/>
          <a:p>
            <a:pPr algn="ctr"/>
            <a:r>
              <a:rPr lang="en-US" sz="1100" dirty="0"/>
              <a:t>Provides guidance &amp; support</a:t>
            </a:r>
          </a:p>
        </p:txBody>
      </p:sp>
      <p:sp>
        <p:nvSpPr>
          <p:cNvPr id="73" name="Rectangle 72"/>
          <p:cNvSpPr/>
          <p:nvPr/>
        </p:nvSpPr>
        <p:spPr>
          <a:xfrm>
            <a:off x="1107817" y="607637"/>
            <a:ext cx="3481433" cy="1402318"/>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ctr">
              <a:lnSpc>
                <a:spcPct val="107000"/>
              </a:lnSpc>
              <a:spcBef>
                <a:spcPts val="0"/>
              </a:spcBef>
            </a:pPr>
            <a:r>
              <a:rPr lang="en-US" sz="1200" b="1" dirty="0">
                <a:latin typeface="Calibri" panose="020F0502020204030204" pitchFamily="34" charset="0"/>
                <a:ea typeface="Calibri" panose="020F0502020204030204" pitchFamily="34" charset="0"/>
                <a:cs typeface="Times New Roman" panose="02020603050405020304" pitchFamily="18" charset="0"/>
              </a:rPr>
              <a:t>Executive Committee</a:t>
            </a:r>
          </a:p>
        </p:txBody>
      </p:sp>
      <p:cxnSp>
        <p:nvCxnSpPr>
          <p:cNvPr id="76" name="Straight Arrow Connector 75"/>
          <p:cNvCxnSpPr>
            <a:stCxn id="73" idx="3"/>
            <a:endCxn id="39" idx="1"/>
          </p:cNvCxnSpPr>
          <p:nvPr/>
        </p:nvCxnSpPr>
        <p:spPr>
          <a:xfrm>
            <a:off x="4589250" y="1308796"/>
            <a:ext cx="1053419" cy="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082816" y="350523"/>
            <a:ext cx="2102318" cy="228600"/>
          </a:xfrm>
          <a:prstGeom prst="rect">
            <a:avLst/>
          </a:prstGeom>
          <a:solidFill>
            <a:schemeClr val="bg1">
              <a:lumMod val="95000"/>
            </a:schemeClr>
          </a:solidFill>
          <a:ln>
            <a:noFill/>
          </a:ln>
        </p:spPr>
        <p:txBody>
          <a:bodyPr wrap="square" rtlCol="0">
            <a:spAutoFit/>
          </a:bodyPr>
          <a:lstStyle/>
          <a:p>
            <a:pPr algn="ctr"/>
            <a:r>
              <a:rPr lang="en-US" sz="1100" dirty="0"/>
              <a:t>Provides Sponsorship and funding</a:t>
            </a:r>
          </a:p>
        </p:txBody>
      </p:sp>
      <p:cxnSp>
        <p:nvCxnSpPr>
          <p:cNvPr id="78" name="Straight Connector 77"/>
          <p:cNvCxnSpPr/>
          <p:nvPr/>
        </p:nvCxnSpPr>
        <p:spPr>
          <a:xfrm flipH="1">
            <a:off x="5106844" y="579123"/>
            <a:ext cx="2708" cy="7378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229063" y="844410"/>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CIO</a:t>
            </a:r>
          </a:p>
          <a:p>
            <a:pPr algn="ctr"/>
            <a:r>
              <a:rPr lang="en-US" sz="1100" dirty="0"/>
              <a:t>(Chris S.)</a:t>
            </a:r>
          </a:p>
        </p:txBody>
      </p:sp>
      <p:sp>
        <p:nvSpPr>
          <p:cNvPr id="75" name="Rectangle 74"/>
          <p:cNvSpPr/>
          <p:nvPr/>
        </p:nvSpPr>
        <p:spPr>
          <a:xfrm>
            <a:off x="2341041" y="844410"/>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a:t>
            </a:r>
          </a:p>
          <a:p>
            <a:pPr algn="ctr"/>
            <a:r>
              <a:rPr lang="en-US" sz="1100" dirty="0"/>
              <a:t>(Garrett A.)</a:t>
            </a:r>
          </a:p>
        </p:txBody>
      </p:sp>
      <p:sp>
        <p:nvSpPr>
          <p:cNvPr id="79" name="Rectangle 78"/>
          <p:cNvSpPr/>
          <p:nvPr/>
        </p:nvSpPr>
        <p:spPr>
          <a:xfrm>
            <a:off x="1229063" y="1423645"/>
            <a:ext cx="1016223" cy="51857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Solutioning, BI, PMO</a:t>
            </a:r>
          </a:p>
          <a:p>
            <a:pPr algn="ctr"/>
            <a:r>
              <a:rPr lang="en-US" sz="1100" dirty="0"/>
              <a:t>(Lance W.)</a:t>
            </a:r>
          </a:p>
        </p:txBody>
      </p:sp>
      <p:sp>
        <p:nvSpPr>
          <p:cNvPr id="80" name="Rectangle 79"/>
          <p:cNvSpPr/>
          <p:nvPr/>
        </p:nvSpPr>
        <p:spPr>
          <a:xfrm>
            <a:off x="2341041" y="1423645"/>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endParaRPr lang="en-US" sz="1100" dirty="0"/>
          </a:p>
          <a:p>
            <a:pPr algn="ctr"/>
            <a:r>
              <a:rPr lang="en-US" sz="1100" dirty="0"/>
              <a:t>(Erik R.)</a:t>
            </a:r>
          </a:p>
        </p:txBody>
      </p:sp>
      <p:sp>
        <p:nvSpPr>
          <p:cNvPr id="40" name="Rectangle 39"/>
          <p:cNvSpPr/>
          <p:nvPr/>
        </p:nvSpPr>
        <p:spPr>
          <a:xfrm>
            <a:off x="3453020" y="844410"/>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CISO</a:t>
            </a:r>
          </a:p>
          <a:p>
            <a:pPr algn="ctr"/>
            <a:r>
              <a:rPr lang="en-US" sz="1100" dirty="0"/>
              <a:t>(Andrew B.)</a:t>
            </a:r>
          </a:p>
        </p:txBody>
      </p:sp>
      <p:sp>
        <p:nvSpPr>
          <p:cNvPr id="94" name="Rectangle 93"/>
          <p:cNvSpPr/>
          <p:nvPr/>
        </p:nvSpPr>
        <p:spPr>
          <a:xfrm>
            <a:off x="3457066" y="1421871"/>
            <a:ext cx="1010938" cy="519083"/>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Big Data </a:t>
            </a:r>
          </a:p>
          <a:p>
            <a:pPr algn="ctr"/>
            <a:r>
              <a:rPr lang="en-US" sz="1100" dirty="0"/>
              <a:t>(Seiji A.)</a:t>
            </a:r>
          </a:p>
        </p:txBody>
      </p:sp>
      <p:sp>
        <p:nvSpPr>
          <p:cNvPr id="84" name="Rectangle 83"/>
          <p:cNvSpPr/>
          <p:nvPr/>
        </p:nvSpPr>
        <p:spPr>
          <a:xfrm>
            <a:off x="4551302" y="5952728"/>
            <a:ext cx="2409313"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Apps Component &amp; Feature Teams</a:t>
            </a:r>
          </a:p>
        </p:txBody>
      </p:sp>
      <p:sp>
        <p:nvSpPr>
          <p:cNvPr id="54" name="Rectangle 53"/>
          <p:cNvSpPr/>
          <p:nvPr/>
        </p:nvSpPr>
        <p:spPr>
          <a:xfrm>
            <a:off x="5863335" y="3686383"/>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End-user Comp.</a:t>
            </a:r>
          </a:p>
          <a:p>
            <a:pPr algn="ctr"/>
            <a:r>
              <a:rPr lang="en-US" sz="1100" dirty="0"/>
              <a:t>(Tara P.)</a:t>
            </a:r>
          </a:p>
        </p:txBody>
      </p:sp>
      <p:grpSp>
        <p:nvGrpSpPr>
          <p:cNvPr id="13" name="Group 12"/>
          <p:cNvGrpSpPr/>
          <p:nvPr/>
        </p:nvGrpSpPr>
        <p:grpSpPr>
          <a:xfrm>
            <a:off x="5790689" y="843515"/>
            <a:ext cx="4361230" cy="1104876"/>
            <a:chOff x="5769114" y="843515"/>
            <a:chExt cx="4361230" cy="1104876"/>
          </a:xfrm>
        </p:grpSpPr>
        <p:sp>
          <p:nvSpPr>
            <p:cNvPr id="41" name="Rectangle 40"/>
            <p:cNvSpPr/>
            <p:nvPr/>
          </p:nvSpPr>
          <p:spPr>
            <a:xfrm>
              <a:off x="5769114"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Chief Arch.</a:t>
              </a:r>
            </a:p>
            <a:p>
              <a:pPr algn="ctr"/>
              <a:r>
                <a:rPr lang="en-US" sz="1100" dirty="0"/>
                <a:t>(Goutham N.)</a:t>
              </a:r>
            </a:p>
          </p:txBody>
        </p:sp>
        <p:sp>
          <p:nvSpPr>
            <p:cNvPr id="42" name="Rectangle 41"/>
            <p:cNvSpPr/>
            <p:nvPr/>
          </p:nvSpPr>
          <p:spPr>
            <a:xfrm>
              <a:off x="5769114" y="1427183"/>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Engineering</a:t>
              </a:r>
            </a:p>
            <a:p>
              <a:pPr algn="ctr"/>
              <a:r>
                <a:rPr lang="en-US" sz="1100" dirty="0"/>
                <a:t>(</a:t>
              </a:r>
              <a:r>
                <a:rPr lang="en-US" sz="1100" dirty="0">
                  <a:solidFill>
                    <a:schemeClr val="bg1"/>
                  </a:solidFill>
                </a:rPr>
                <a:t>Craig T.)</a:t>
              </a:r>
            </a:p>
          </p:txBody>
        </p:sp>
        <p:sp>
          <p:nvSpPr>
            <p:cNvPr id="43" name="Rectangle 42"/>
            <p:cNvSpPr/>
            <p:nvPr/>
          </p:nvSpPr>
          <p:spPr>
            <a:xfrm>
              <a:off x="6877208" y="1427183"/>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r>
                <a:rPr lang="en-US" sz="1100" dirty="0"/>
                <a:t>/ClubLabs</a:t>
              </a:r>
            </a:p>
            <a:p>
              <a:pPr algn="ctr"/>
              <a:r>
                <a:rPr lang="en-US" sz="1100" dirty="0"/>
                <a:t>(Guy O.)</a:t>
              </a:r>
            </a:p>
          </p:txBody>
        </p:sp>
        <p:sp>
          <p:nvSpPr>
            <p:cNvPr id="87" name="Rectangle 86"/>
            <p:cNvSpPr/>
            <p:nvPr/>
          </p:nvSpPr>
          <p:spPr>
            <a:xfrm>
              <a:off x="9115360"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Support, Helpdesk</a:t>
              </a:r>
            </a:p>
            <a:p>
              <a:pPr algn="ctr"/>
              <a:r>
                <a:rPr lang="en-US" sz="1100" dirty="0"/>
                <a:t>(</a:t>
              </a:r>
              <a:r>
                <a:rPr lang="en-US" sz="1100" dirty="0" err="1"/>
                <a:t>Ildiko</a:t>
              </a:r>
              <a:r>
                <a:rPr lang="en-US" sz="1100" dirty="0"/>
                <a:t> A.)</a:t>
              </a:r>
            </a:p>
          </p:txBody>
        </p:sp>
        <p:sp>
          <p:nvSpPr>
            <p:cNvPr id="88" name="Rectangle 87"/>
            <p:cNvSpPr/>
            <p:nvPr/>
          </p:nvSpPr>
          <p:spPr>
            <a:xfrm>
              <a:off x="7993928"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Prod. Delivery</a:t>
              </a:r>
            </a:p>
            <a:p>
              <a:pPr algn="ctr"/>
              <a:r>
                <a:rPr lang="en-US" sz="1100" dirty="0"/>
                <a:t>(Gordon S.)</a:t>
              </a:r>
            </a:p>
          </p:txBody>
        </p:sp>
        <p:sp>
          <p:nvSpPr>
            <p:cNvPr id="89" name="Rectangle 88"/>
            <p:cNvSpPr/>
            <p:nvPr/>
          </p:nvSpPr>
          <p:spPr>
            <a:xfrm>
              <a:off x="7993928" y="1427183"/>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 Systems</a:t>
              </a:r>
            </a:p>
            <a:p>
              <a:pPr algn="ctr"/>
              <a:r>
                <a:rPr lang="en-US" sz="1100" dirty="0"/>
                <a:t>(Bill W.)</a:t>
              </a:r>
            </a:p>
          </p:txBody>
        </p:sp>
        <p:sp>
          <p:nvSpPr>
            <p:cNvPr id="59" name="Rectangle 58"/>
            <p:cNvSpPr/>
            <p:nvPr/>
          </p:nvSpPr>
          <p:spPr>
            <a:xfrm>
              <a:off x="6877208"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InfoSec</a:t>
              </a:r>
            </a:p>
            <a:p>
              <a:pPr algn="ctr"/>
              <a:r>
                <a:rPr lang="en-US" sz="1100" dirty="0"/>
                <a:t>(Andrew B.)</a:t>
              </a:r>
            </a:p>
          </p:txBody>
        </p:sp>
      </p:grpSp>
    </p:spTree>
    <p:extLst>
      <p:ext uri="{BB962C8B-B14F-4D97-AF65-F5344CB8AC3E}">
        <p14:creationId xmlns:p14="http://schemas.microsoft.com/office/powerpoint/2010/main" val="2291842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F5E22A6B-EA90-4860-A8B1-E097AB9085F5}" type="slidenum">
              <a:rPr lang="en-US" smtClean="0"/>
              <a:t>28</a:t>
            </a:fld>
            <a:endParaRPr lang="en-US"/>
          </a:p>
        </p:txBody>
      </p:sp>
      <p:sp>
        <p:nvSpPr>
          <p:cNvPr id="4" name="Rectangle 3"/>
          <p:cNvSpPr/>
          <p:nvPr/>
        </p:nvSpPr>
        <p:spPr>
          <a:xfrm>
            <a:off x="967514" y="-25878"/>
            <a:ext cx="8428085" cy="584775"/>
          </a:xfrm>
          <a:prstGeom prst="rect">
            <a:avLst/>
          </a:prstGeom>
        </p:spPr>
        <p:txBody>
          <a:bodyPr wrap="square">
            <a:spAutoFit/>
          </a:bodyPr>
          <a:lstStyle/>
          <a:p>
            <a:pPr>
              <a:spcAft>
                <a:spcPts val="900"/>
              </a:spcAft>
              <a:buClr>
                <a:srgbClr val="C00000"/>
              </a:buClr>
            </a:pPr>
            <a:r>
              <a:rPr lang="en-US" sz="3200" dirty="0">
                <a:solidFill>
                  <a:schemeClr val="tx1">
                    <a:lumMod val="90000"/>
                    <a:lumOff val="10000"/>
                  </a:schemeClr>
                </a:solidFill>
                <a:latin typeface="+mj-lt"/>
                <a:ea typeface="Tahoma" panose="020B0604030504040204" pitchFamily="34" charset="0"/>
                <a:cs typeface="Tahoma" panose="020B0604030504040204" pitchFamily="34" charset="0"/>
              </a:rPr>
              <a:t>ACE Cloud Governance Teams and Responsibilities</a:t>
            </a:r>
          </a:p>
        </p:txBody>
      </p:sp>
      <p:grpSp>
        <p:nvGrpSpPr>
          <p:cNvPr id="5" name="Group 4"/>
          <p:cNvGrpSpPr/>
          <p:nvPr/>
        </p:nvGrpSpPr>
        <p:grpSpPr>
          <a:xfrm>
            <a:off x="2791230" y="604934"/>
            <a:ext cx="2364312" cy="4227959"/>
            <a:chOff x="594360" y="845820"/>
            <a:chExt cx="2423160" cy="4227959"/>
          </a:xfrm>
          <a:scene3d>
            <a:camera prst="orthographicFront">
              <a:rot lat="0" lon="0" rev="0"/>
            </a:camera>
            <a:lightRig rig="threePt" dir="t">
              <a:rot lat="0" lon="0" rev="0"/>
            </a:lightRig>
          </a:scene3d>
        </p:grpSpPr>
        <p:sp>
          <p:nvSpPr>
            <p:cNvPr id="6" name="Rectangle: Rounded Corners 5"/>
            <p:cNvSpPr/>
            <p:nvPr/>
          </p:nvSpPr>
          <p:spPr>
            <a:xfrm>
              <a:off x="594360" y="1108710"/>
              <a:ext cx="2423160" cy="3965069"/>
            </a:xfrm>
            <a:prstGeom prst="roundRect">
              <a:avLst/>
            </a:prstGeom>
            <a:gradFill>
              <a:gsLst>
                <a:gs pos="57000">
                  <a:schemeClr val="accent1">
                    <a:lumMod val="5000"/>
                    <a:lumOff val="95000"/>
                  </a:schemeClr>
                </a:gs>
                <a:gs pos="100000">
                  <a:schemeClr val="accent1">
                    <a:lumMod val="30000"/>
                    <a:lumOff val="70000"/>
                  </a:schemeClr>
                </a:gs>
              </a:gsLst>
              <a:lin ang="5400000" scaled="1"/>
            </a:gradFill>
            <a:ln>
              <a:solidFill>
                <a:schemeClr val="accent1">
                  <a:lumMod val="60000"/>
                  <a:lumOff val="40000"/>
                </a:schemeClr>
              </a:solidFill>
            </a:ln>
            <a:sp3d prstMaterial="metal">
              <a:bevelT w="101600" prst="rible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8275" indent="-168275">
                <a:buFont typeface="Arial" panose="020B0604020202020204" pitchFamily="34" charset="0"/>
                <a:buChar char="•"/>
              </a:pPr>
              <a:r>
                <a:rPr lang="en-US" sz="1200" dirty="0">
                  <a:solidFill>
                    <a:schemeClr val="tx1"/>
                  </a:solidFill>
                </a:rPr>
                <a:t>Review ACE security posture</a:t>
              </a:r>
            </a:p>
            <a:p>
              <a:pPr marL="168275" indent="-168275">
                <a:buFont typeface="Arial" panose="020B0604020202020204" pitchFamily="34" charset="0"/>
                <a:buChar char="•"/>
              </a:pPr>
              <a:r>
                <a:rPr lang="en-US" sz="1200" dirty="0">
                  <a:solidFill>
                    <a:schemeClr val="tx1"/>
                  </a:solidFill>
                </a:rPr>
                <a:t>Provide oversight to policy definitions</a:t>
              </a:r>
            </a:p>
            <a:p>
              <a:pPr marL="171450" indent="-171450">
                <a:buFont typeface="Arial" panose="020B0604020202020204" pitchFamily="34" charset="0"/>
                <a:buChar char="•"/>
              </a:pPr>
              <a:r>
                <a:rPr lang="en-US" sz="1200" dirty="0">
                  <a:solidFill>
                    <a:schemeClr val="tx1"/>
                  </a:solidFill>
                </a:rPr>
                <a:t>Finalize policies</a:t>
              </a:r>
            </a:p>
            <a:p>
              <a:pPr marL="171450" indent="-171450">
                <a:buFont typeface="Arial" panose="020B0604020202020204" pitchFamily="34" charset="0"/>
                <a:buChar char="•"/>
              </a:pPr>
              <a:r>
                <a:rPr lang="en-US" sz="1200" dirty="0">
                  <a:solidFill>
                    <a:schemeClr val="tx1"/>
                  </a:solidFill>
                </a:rPr>
                <a:t>Provide Approvals</a:t>
              </a:r>
            </a:p>
            <a:p>
              <a:pPr marL="171450" indent="-171450">
                <a:buFont typeface="Arial" panose="020B0604020202020204" pitchFamily="34" charset="0"/>
                <a:buChar char="•"/>
              </a:pPr>
              <a:r>
                <a:rPr lang="en-US" sz="1200" dirty="0">
                  <a:solidFill>
                    <a:schemeClr val="tx1"/>
                  </a:solidFill>
                </a:rPr>
                <a:t>Decide on frequency of reviews and revisions of policies</a:t>
              </a:r>
            </a:p>
            <a:p>
              <a:pPr algn="ctr"/>
              <a:endParaRPr lang="en-US" sz="2400" dirty="0"/>
            </a:p>
          </p:txBody>
        </p:sp>
        <p:sp>
          <p:nvSpPr>
            <p:cNvPr id="7" name="Rectangle 6"/>
            <p:cNvSpPr/>
            <p:nvPr/>
          </p:nvSpPr>
          <p:spPr>
            <a:xfrm>
              <a:off x="858381" y="845820"/>
              <a:ext cx="1895118" cy="262890"/>
            </a:xfrm>
            <a:prstGeom prst="rect">
              <a:avLst/>
            </a:prstGeom>
            <a:solidFill>
              <a:schemeClr val="accent2">
                <a:lumMod val="75000"/>
              </a:schemeClr>
            </a:solidFill>
            <a:ln>
              <a:noFill/>
            </a:ln>
            <a:sp3d prstMaterial="metal">
              <a:bevelT w="165100" prst="coolSlan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ea typeface="Calibri" panose="020F0502020204030204" pitchFamily="34" charset="0"/>
                  <a:cs typeface="Times New Roman" panose="02020603050405020304" pitchFamily="18" charset="0"/>
                </a:rPr>
                <a:t>Steering Committee</a:t>
              </a:r>
            </a:p>
          </p:txBody>
        </p:sp>
      </p:grpSp>
      <p:grpSp>
        <p:nvGrpSpPr>
          <p:cNvPr id="8" name="Group 7"/>
          <p:cNvGrpSpPr/>
          <p:nvPr/>
        </p:nvGrpSpPr>
        <p:grpSpPr>
          <a:xfrm>
            <a:off x="9566693" y="604934"/>
            <a:ext cx="2291989" cy="4227961"/>
            <a:chOff x="6625590" y="845820"/>
            <a:chExt cx="2423160" cy="4227961"/>
          </a:xfrm>
          <a:scene3d>
            <a:camera prst="orthographicFront">
              <a:rot lat="0" lon="0" rev="0"/>
            </a:camera>
            <a:lightRig rig="threePt" dir="t"/>
          </a:scene3d>
        </p:grpSpPr>
        <p:sp>
          <p:nvSpPr>
            <p:cNvPr id="9" name="Rectangle: Rounded Corners 8"/>
            <p:cNvSpPr/>
            <p:nvPr/>
          </p:nvSpPr>
          <p:spPr>
            <a:xfrm>
              <a:off x="6625590" y="1108710"/>
              <a:ext cx="2423160" cy="3965071"/>
            </a:xfrm>
            <a:prstGeom prst="roundRect">
              <a:avLst/>
            </a:prstGeom>
            <a:gradFill>
              <a:gsLst>
                <a:gs pos="57000">
                  <a:schemeClr val="accent1">
                    <a:lumMod val="5000"/>
                    <a:lumOff val="95000"/>
                  </a:schemeClr>
                </a:gs>
                <a:gs pos="100000">
                  <a:schemeClr val="accent1">
                    <a:lumMod val="30000"/>
                    <a:lumOff val="70000"/>
                  </a:schemeClr>
                </a:gs>
              </a:gsLst>
              <a:lin ang="5400000" scaled="1"/>
            </a:gradFill>
            <a:ln>
              <a:solidFill>
                <a:schemeClr val="accent1">
                  <a:lumMod val="60000"/>
                  <a:lumOff val="40000"/>
                </a:schemeClr>
              </a:solidFill>
            </a:ln>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US" sz="1200" dirty="0">
                  <a:solidFill>
                    <a:schemeClr val="tx1"/>
                  </a:solidFill>
                </a:rPr>
                <a:t>Provide security operation support</a:t>
              </a:r>
            </a:p>
            <a:p>
              <a:pPr marL="171450" lvl="0" indent="-171450">
                <a:buFont typeface="Arial" panose="020B0604020202020204" pitchFamily="34" charset="0"/>
                <a:buChar char="•"/>
              </a:pPr>
              <a:r>
                <a:rPr lang="en-US" sz="1200" dirty="0">
                  <a:solidFill>
                    <a:schemeClr val="tx1"/>
                  </a:solidFill>
                </a:rPr>
                <a:t>Operations monitoring and support</a:t>
              </a:r>
            </a:p>
            <a:p>
              <a:pPr marL="171450" lvl="0" indent="-171450">
                <a:buFont typeface="Arial" panose="020B0604020202020204" pitchFamily="34" charset="0"/>
                <a:buChar char="•"/>
              </a:pPr>
              <a:r>
                <a:rPr lang="en-US" sz="1200" dirty="0">
                  <a:solidFill>
                    <a:schemeClr val="tx1"/>
                  </a:solidFill>
                </a:rPr>
                <a:t>Provide helpdesk support</a:t>
              </a:r>
            </a:p>
            <a:p>
              <a:pPr marL="171450" lvl="0" indent="-171450">
                <a:buFont typeface="Arial" panose="020B0604020202020204" pitchFamily="34" charset="0"/>
                <a:buChar char="•"/>
              </a:pPr>
              <a:r>
                <a:rPr lang="en-US" sz="1200" dirty="0">
                  <a:solidFill>
                    <a:schemeClr val="tx1"/>
                  </a:solidFill>
                </a:rPr>
                <a:t>Provide fixes and enhancements</a:t>
              </a:r>
            </a:p>
            <a:p>
              <a:pPr marL="171450" lvl="0" indent="-171450">
                <a:buFont typeface="Arial" panose="020B0604020202020204" pitchFamily="34" charset="0"/>
                <a:buChar char="•"/>
              </a:pPr>
              <a:r>
                <a:rPr lang="en-US" sz="1200" dirty="0">
                  <a:solidFill>
                    <a:schemeClr val="tx1"/>
                  </a:solidFill>
                </a:rPr>
                <a:t>Analyze, diagnose, and resolve issues</a:t>
              </a:r>
            </a:p>
            <a:p>
              <a:pPr marL="171450" lvl="0" indent="-171450">
                <a:buFont typeface="Arial" panose="020B0604020202020204" pitchFamily="34" charset="0"/>
                <a:buChar char="•"/>
              </a:pPr>
              <a:r>
                <a:rPr lang="en-US" sz="1200" dirty="0">
                  <a:solidFill>
                    <a:schemeClr val="tx1"/>
                  </a:solidFill>
                </a:rPr>
                <a:t>Implement patches and changes</a:t>
              </a:r>
            </a:p>
            <a:p>
              <a:pPr marL="171450" lvl="0" indent="-171450">
                <a:buFont typeface="Arial" panose="020B0604020202020204" pitchFamily="34" charset="0"/>
                <a:buChar char="•"/>
              </a:pPr>
              <a:r>
                <a:rPr lang="en-US" sz="1200" dirty="0">
                  <a:solidFill>
                    <a:schemeClr val="tx1"/>
                  </a:solidFill>
                </a:rPr>
                <a:t>Implement DR</a:t>
              </a:r>
            </a:p>
            <a:p>
              <a:pPr marL="171450" lvl="0" indent="-171450">
                <a:buFont typeface="Arial" panose="020B0604020202020204" pitchFamily="34" charset="0"/>
                <a:buChar char="•"/>
              </a:pPr>
              <a:r>
                <a:rPr lang="en-US" sz="1200" dirty="0">
                  <a:solidFill>
                    <a:schemeClr val="tx1"/>
                  </a:solidFill>
                </a:rPr>
                <a:t>Provide analytics and insights</a:t>
              </a:r>
            </a:p>
            <a:p>
              <a:pPr marL="171450" lvl="0" indent="-171450">
                <a:buFont typeface="Arial" panose="020B0604020202020204" pitchFamily="34" charset="0"/>
                <a:buChar char="•"/>
              </a:pPr>
              <a:r>
                <a:rPr lang="en-US" sz="1200" dirty="0">
                  <a:solidFill>
                    <a:schemeClr val="tx1"/>
                  </a:solidFill>
                </a:rPr>
                <a:t>Policy full lifecycle</a:t>
              </a:r>
            </a:p>
            <a:p>
              <a:pPr marL="171450" lvl="0" indent="-171450">
                <a:buFont typeface="Arial" panose="020B0604020202020204" pitchFamily="34" charset="0"/>
                <a:buChar char="•"/>
              </a:pPr>
              <a:r>
                <a:rPr lang="en-US" sz="1200" dirty="0">
                  <a:solidFill>
                    <a:schemeClr val="tx1"/>
                  </a:solidFill>
                </a:rPr>
                <a:t>Policy maintenance </a:t>
              </a:r>
            </a:p>
            <a:p>
              <a:pPr marL="171450" lvl="0" indent="-171450">
                <a:buFont typeface="Arial" panose="020B0604020202020204" pitchFamily="34" charset="0"/>
                <a:buChar char="•"/>
              </a:pPr>
              <a:r>
                <a:rPr lang="en-US" sz="1200" dirty="0">
                  <a:solidFill>
                    <a:schemeClr val="tx1"/>
                  </a:solidFill>
                </a:rPr>
                <a:t>Policy related contracts</a:t>
              </a:r>
            </a:p>
            <a:p>
              <a:pPr lvl="0"/>
              <a:endParaRPr lang="en-US" sz="1200" dirty="0">
                <a:solidFill>
                  <a:schemeClr val="tx1"/>
                </a:solidFill>
              </a:endParaRPr>
            </a:p>
            <a:p>
              <a:pPr marL="171450" lvl="0" indent="-171450">
                <a:buFont typeface="Arial" panose="020B0604020202020204" pitchFamily="34" charset="0"/>
                <a:buChar char="•"/>
              </a:pPr>
              <a:endParaRPr lang="en-US" sz="1200" dirty="0">
                <a:solidFill>
                  <a:schemeClr val="tx1"/>
                </a:solidFill>
              </a:endParaRPr>
            </a:p>
            <a:p>
              <a:pPr marL="171450" lvl="0" indent="-171450">
                <a:buFont typeface="Arial" panose="020B0604020202020204" pitchFamily="34" charset="0"/>
                <a:buChar char="•"/>
              </a:pPr>
              <a:endParaRPr lang="en-US" sz="1100" dirty="0">
                <a:solidFill>
                  <a:schemeClr val="tx1"/>
                </a:solidFill>
              </a:endParaRPr>
            </a:p>
          </p:txBody>
        </p:sp>
        <p:sp>
          <p:nvSpPr>
            <p:cNvPr id="10" name="Rectangle 9"/>
            <p:cNvSpPr/>
            <p:nvPr/>
          </p:nvSpPr>
          <p:spPr>
            <a:xfrm>
              <a:off x="6931914" y="845820"/>
              <a:ext cx="1810512" cy="262890"/>
            </a:xfrm>
            <a:prstGeom prst="rect">
              <a:avLst/>
            </a:prstGeom>
            <a:solidFill>
              <a:schemeClr val="accent6">
                <a:lumMod val="50000"/>
              </a:schemeClr>
            </a:solidFill>
            <a:ln>
              <a:noFill/>
            </a:ln>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1200" b="1" dirty="0">
                  <a:latin typeface="Calibri" panose="020F0502020204030204" pitchFamily="34" charset="0"/>
                  <a:ea typeface="Calibri" panose="020F0502020204030204" pitchFamily="34" charset="0"/>
                  <a:cs typeface="Times New Roman" panose="02020603050405020304" pitchFamily="18" charset="0"/>
                </a:rPr>
                <a:t>Cloud  Product Teams</a:t>
              </a:r>
            </a:p>
          </p:txBody>
        </p:sp>
      </p:grpSp>
      <p:grpSp>
        <p:nvGrpSpPr>
          <p:cNvPr id="11" name="Group 10"/>
          <p:cNvGrpSpPr/>
          <p:nvPr/>
        </p:nvGrpSpPr>
        <p:grpSpPr>
          <a:xfrm>
            <a:off x="5323664" y="604934"/>
            <a:ext cx="4074908" cy="4207380"/>
            <a:chOff x="3169921" y="742950"/>
            <a:chExt cx="3303269" cy="4207380"/>
          </a:xfrm>
          <a:scene3d>
            <a:camera prst="orthographicFront">
              <a:rot lat="0" lon="0" rev="0"/>
            </a:camera>
            <a:lightRig rig="threePt" dir="t"/>
          </a:scene3d>
        </p:grpSpPr>
        <p:sp>
          <p:nvSpPr>
            <p:cNvPr id="12" name="Rectangle: Rounded Corners 11"/>
            <p:cNvSpPr/>
            <p:nvPr/>
          </p:nvSpPr>
          <p:spPr>
            <a:xfrm>
              <a:off x="3169921" y="981834"/>
              <a:ext cx="3303269" cy="3968496"/>
            </a:xfrm>
            <a:prstGeom prst="roundRect">
              <a:avLst/>
            </a:prstGeom>
            <a:gradFill>
              <a:gsLst>
                <a:gs pos="57000">
                  <a:schemeClr val="accent1">
                    <a:lumMod val="5000"/>
                    <a:lumOff val="95000"/>
                  </a:schemeClr>
                </a:gs>
                <a:gs pos="100000">
                  <a:schemeClr val="accent1">
                    <a:lumMod val="30000"/>
                    <a:lumOff val="70000"/>
                  </a:schemeClr>
                </a:gs>
              </a:gsLst>
              <a:lin ang="5400000" scaled="1"/>
            </a:gradFill>
            <a:ln>
              <a:solidFill>
                <a:schemeClr val="accent1">
                  <a:lumMod val="60000"/>
                  <a:lumOff val="40000"/>
                </a:schemeClr>
              </a:solidFill>
            </a:ln>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US" sz="1200" dirty="0">
                  <a:solidFill>
                    <a:schemeClr val="tx1"/>
                  </a:solidFill>
                </a:rPr>
                <a:t>Develop policies and procedures and present to the Steering Committee</a:t>
              </a:r>
            </a:p>
            <a:p>
              <a:pPr marL="171450" lvl="0" indent="-171450">
                <a:buFont typeface="Arial" panose="020B0604020202020204" pitchFamily="34" charset="0"/>
                <a:buChar char="•"/>
              </a:pPr>
              <a:r>
                <a:rPr lang="en-US" sz="1200" dirty="0">
                  <a:solidFill>
                    <a:schemeClr val="tx1"/>
                  </a:solidFill>
                </a:rPr>
                <a:t>Make recommendations and decisions to move to cloud</a:t>
              </a:r>
            </a:p>
            <a:p>
              <a:pPr marL="171450" lvl="0" indent="-171450">
                <a:buFont typeface="Arial" panose="020B0604020202020204" pitchFamily="34" charset="0"/>
                <a:buChar char="•"/>
              </a:pPr>
              <a:r>
                <a:rPr lang="en-US" sz="1200" dirty="0">
                  <a:solidFill>
                    <a:schemeClr val="tx1"/>
                  </a:solidFill>
                </a:rPr>
                <a:t>Develop reference architectures, templates, sample codes and implementation roadmaps</a:t>
              </a:r>
            </a:p>
            <a:p>
              <a:pPr marL="171450" lvl="0" indent="-171450">
                <a:buFont typeface="Arial" panose="020B0604020202020204" pitchFamily="34" charset="0"/>
                <a:buChar char="•"/>
              </a:pPr>
              <a:r>
                <a:rPr lang="en-US" sz="1200" dirty="0">
                  <a:solidFill>
                    <a:schemeClr val="tx1"/>
                  </a:solidFill>
                </a:rPr>
                <a:t>Provide guidance to security compliance</a:t>
              </a:r>
            </a:p>
            <a:p>
              <a:pPr marL="171450" lvl="0" indent="-171450">
                <a:buFont typeface="Arial" panose="020B0604020202020204" pitchFamily="34" charset="0"/>
                <a:buChar char="•"/>
              </a:pPr>
              <a:r>
                <a:rPr lang="en-US" sz="1200" dirty="0">
                  <a:solidFill>
                    <a:schemeClr val="tx1"/>
                  </a:solidFill>
                </a:rPr>
                <a:t>Identify deployment and service models</a:t>
              </a:r>
            </a:p>
            <a:p>
              <a:pPr marL="171450" lvl="0" indent="-171450">
                <a:buFont typeface="Arial" panose="020B0604020202020204" pitchFamily="34" charset="0"/>
                <a:buChar char="•"/>
              </a:pPr>
              <a:r>
                <a:rPr lang="en-US" sz="1200" dirty="0">
                  <a:solidFill>
                    <a:schemeClr val="tx1"/>
                  </a:solidFill>
                </a:rPr>
                <a:t>Identify security domains</a:t>
              </a:r>
            </a:p>
            <a:p>
              <a:pPr marL="171450" lvl="0" indent="-171450">
                <a:buFont typeface="Arial" panose="020B0604020202020204" pitchFamily="34" charset="0"/>
                <a:buChar char="•"/>
              </a:pPr>
              <a:r>
                <a:rPr lang="en-US" sz="1200" dirty="0">
                  <a:solidFill>
                    <a:schemeClr val="tx1"/>
                  </a:solidFill>
                </a:rPr>
                <a:t>Define asset and user classifications</a:t>
              </a:r>
            </a:p>
            <a:p>
              <a:pPr marL="171450" lvl="0" indent="-171450">
                <a:buFont typeface="Arial" panose="020B0604020202020204" pitchFamily="34" charset="0"/>
                <a:buChar char="•"/>
              </a:pPr>
              <a:r>
                <a:rPr lang="en-US" sz="1200" dirty="0">
                  <a:solidFill>
                    <a:schemeClr val="tx1"/>
                  </a:solidFill>
                </a:rPr>
                <a:t>Identify communication patterns and integration touchpoints</a:t>
              </a:r>
            </a:p>
            <a:p>
              <a:pPr marL="171450" lvl="0" indent="-171450">
                <a:buFont typeface="Arial" panose="020B0604020202020204" pitchFamily="34" charset="0"/>
                <a:buChar char="•"/>
              </a:pPr>
              <a:r>
                <a:rPr lang="en-US" sz="1200" dirty="0">
                  <a:solidFill>
                    <a:schemeClr val="tx1"/>
                  </a:solidFill>
                </a:rPr>
                <a:t>Identify gaps, vulnerabilities &amp; make tradeoff decisions</a:t>
              </a:r>
            </a:p>
            <a:p>
              <a:pPr marL="171450" lvl="0" indent="-171450">
                <a:buFont typeface="Arial" panose="020B0604020202020204" pitchFamily="34" charset="0"/>
                <a:buChar char="•"/>
              </a:pPr>
              <a:r>
                <a:rPr lang="en-US" sz="1200" dirty="0">
                  <a:solidFill>
                    <a:schemeClr val="tx1"/>
                  </a:solidFill>
                </a:rPr>
                <a:t>Review choices, approaches, benefits and pitfalls</a:t>
              </a:r>
            </a:p>
            <a:p>
              <a:pPr marL="171450" lvl="0" indent="-171450">
                <a:buFont typeface="Arial" panose="020B0604020202020204" pitchFamily="34" charset="0"/>
                <a:buChar char="•"/>
              </a:pPr>
              <a:r>
                <a:rPr lang="en-US" sz="1200" dirty="0">
                  <a:solidFill>
                    <a:schemeClr val="tx1"/>
                  </a:solidFill>
                </a:rPr>
                <a:t>Assemble team with appropriate skills</a:t>
              </a:r>
            </a:p>
            <a:p>
              <a:pPr marL="171450" lvl="0" indent="-171450">
                <a:buFont typeface="Arial" panose="020B0604020202020204" pitchFamily="34" charset="0"/>
                <a:buChar char="•"/>
              </a:pPr>
              <a:r>
                <a:rPr lang="en-US" sz="1200" dirty="0">
                  <a:solidFill>
                    <a:schemeClr val="tx1"/>
                  </a:solidFill>
                </a:rPr>
                <a:t>Evaluate products, tools and make recommendations</a:t>
              </a:r>
            </a:p>
            <a:p>
              <a:pPr marL="171450" lvl="0" indent="-171450">
                <a:buFont typeface="Arial" panose="020B0604020202020204" pitchFamily="34" charset="0"/>
                <a:buChar char="•"/>
              </a:pPr>
              <a:r>
                <a:rPr lang="en-US" sz="1200" dirty="0">
                  <a:solidFill>
                    <a:schemeClr val="tx1"/>
                  </a:solidFill>
                </a:rPr>
                <a:t>Secure approvals and sign-off</a:t>
              </a:r>
            </a:p>
            <a:p>
              <a:pPr marL="171450" lvl="0" indent="-171450">
                <a:buFont typeface="Arial" panose="020B0604020202020204" pitchFamily="34" charset="0"/>
                <a:buChar char="•"/>
              </a:pPr>
              <a:r>
                <a:rPr lang="en-US" sz="1200" dirty="0">
                  <a:solidFill>
                    <a:schemeClr val="tx1"/>
                  </a:solidFill>
                </a:rPr>
                <a:t>Operationalize approved policy (publish reports)</a:t>
              </a:r>
            </a:p>
          </p:txBody>
        </p:sp>
        <p:sp>
          <p:nvSpPr>
            <p:cNvPr id="13" name="Rectangle 12"/>
            <p:cNvSpPr/>
            <p:nvPr/>
          </p:nvSpPr>
          <p:spPr>
            <a:xfrm>
              <a:off x="3846576" y="742950"/>
              <a:ext cx="1949958" cy="265176"/>
            </a:xfrm>
            <a:prstGeom prst="rect">
              <a:avLst/>
            </a:prstGeom>
            <a:solidFill>
              <a:schemeClr val="accent3">
                <a:lumMod val="75000"/>
              </a:schemeClr>
            </a:solidFill>
            <a:ln>
              <a:noFill/>
            </a:ln>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r>
                <a:rPr lang="en-US" sz="1200" b="1" dirty="0">
                  <a:latin typeface="Calibri" panose="020F0502020204030204" pitchFamily="34" charset="0"/>
                  <a:ea typeface="Calibri" panose="020F0502020204030204" pitchFamily="34" charset="0"/>
                  <a:cs typeface="Times New Roman" panose="02020603050405020304" pitchFamily="18" charset="0"/>
                </a:rPr>
                <a:t> Working Group</a:t>
              </a:r>
            </a:p>
          </p:txBody>
        </p:sp>
      </p:grpSp>
      <p:sp>
        <p:nvSpPr>
          <p:cNvPr id="14" name="Arrow: Right 13"/>
          <p:cNvSpPr/>
          <p:nvPr/>
        </p:nvSpPr>
        <p:spPr>
          <a:xfrm>
            <a:off x="258796" y="5846276"/>
            <a:ext cx="11599886" cy="320040"/>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Typical Initiative and Guidance workflow</a:t>
            </a:r>
          </a:p>
        </p:txBody>
      </p:sp>
      <p:sp>
        <p:nvSpPr>
          <p:cNvPr id="15" name="Arrow: Left 14"/>
          <p:cNvSpPr/>
          <p:nvPr/>
        </p:nvSpPr>
        <p:spPr>
          <a:xfrm>
            <a:off x="258796" y="6109166"/>
            <a:ext cx="11599886" cy="320040"/>
          </a:xfrm>
          <a:prstGeom prst="lef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Typical Measures and Issues workflow</a:t>
            </a:r>
          </a:p>
        </p:txBody>
      </p:sp>
      <p:grpSp>
        <p:nvGrpSpPr>
          <p:cNvPr id="16" name="Group 15"/>
          <p:cNvGrpSpPr/>
          <p:nvPr/>
        </p:nvGrpSpPr>
        <p:grpSpPr>
          <a:xfrm>
            <a:off x="258796" y="4894135"/>
            <a:ext cx="11599886" cy="963704"/>
            <a:chOff x="479392" y="5024761"/>
            <a:chExt cx="11226182" cy="963704"/>
          </a:xfrm>
        </p:grpSpPr>
        <p:sp>
          <p:nvSpPr>
            <p:cNvPr id="17" name="Rectangle 16"/>
            <p:cNvSpPr/>
            <p:nvPr/>
          </p:nvSpPr>
          <p:spPr>
            <a:xfrm>
              <a:off x="870008" y="5060274"/>
              <a:ext cx="10448758" cy="90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tx1"/>
                  </a:solidFill>
                </a:rPr>
                <a:t>Cloud Security Assets</a:t>
              </a:r>
            </a:p>
          </p:txBody>
        </p:sp>
        <p:sp>
          <p:nvSpPr>
            <p:cNvPr id="18" name="Isosceles Triangle 17"/>
            <p:cNvSpPr/>
            <p:nvPr/>
          </p:nvSpPr>
          <p:spPr>
            <a:xfrm rot="16200000">
              <a:off x="222451" y="5317215"/>
              <a:ext cx="904500" cy="39061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11028414" y="5311304"/>
              <a:ext cx="963704" cy="39061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241372" y="5167108"/>
            <a:ext cx="9702221" cy="548640"/>
            <a:chOff x="1181610" y="5167108"/>
            <a:chExt cx="9702221" cy="548640"/>
          </a:xfrm>
        </p:grpSpPr>
        <p:sp>
          <p:nvSpPr>
            <p:cNvPr id="21" name="Rectangle 20"/>
            <p:cNvSpPr/>
            <p:nvPr/>
          </p:nvSpPr>
          <p:spPr>
            <a:xfrm>
              <a:off x="1181610" y="5167108"/>
              <a:ext cx="1953302" cy="548640"/>
            </a:xfrm>
            <a:prstGeom prst="rect">
              <a:avLst/>
            </a:prstGeom>
            <a:solidFill>
              <a:schemeClr val="bg1">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1200" b="1" dirty="0">
                  <a:latin typeface="Calibri" panose="020F0502020204030204" pitchFamily="34" charset="0"/>
                  <a:ea typeface="Calibri" panose="020F0502020204030204" pitchFamily="34" charset="0"/>
                  <a:cs typeface="Times New Roman" panose="02020603050405020304" pitchFamily="18" charset="0"/>
                </a:rPr>
                <a:t>Policies &amp; Procedures</a:t>
              </a:r>
            </a:p>
          </p:txBody>
        </p:sp>
        <p:sp>
          <p:nvSpPr>
            <p:cNvPr id="22" name="Rectangle 21"/>
            <p:cNvSpPr/>
            <p:nvPr/>
          </p:nvSpPr>
          <p:spPr>
            <a:xfrm>
              <a:off x="3664728" y="5167108"/>
              <a:ext cx="2053157" cy="548640"/>
            </a:xfrm>
            <a:prstGeom prst="rect">
              <a:avLst/>
            </a:prstGeom>
            <a:solidFill>
              <a:schemeClr val="bg1">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1200" b="1" dirty="0">
                  <a:latin typeface="Calibri" panose="020F0502020204030204" pitchFamily="34" charset="0"/>
                  <a:ea typeface="Calibri" panose="020F0502020204030204" pitchFamily="34" charset="0"/>
                  <a:cs typeface="Times New Roman" panose="02020603050405020304" pitchFamily="18" charset="0"/>
                </a:rPr>
                <a:t>Reporting &amp; Communications</a:t>
              </a:r>
            </a:p>
          </p:txBody>
        </p:sp>
        <p:sp>
          <p:nvSpPr>
            <p:cNvPr id="23" name="Rectangle 22"/>
            <p:cNvSpPr/>
            <p:nvPr/>
          </p:nvSpPr>
          <p:spPr>
            <a:xfrm>
              <a:off x="6247701" y="5167108"/>
              <a:ext cx="2053157" cy="548640"/>
            </a:xfrm>
            <a:prstGeom prst="rect">
              <a:avLst/>
            </a:prstGeom>
            <a:solidFill>
              <a:schemeClr val="bg1">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1200" b="1" dirty="0">
                  <a:latin typeface="Calibri" panose="020F0502020204030204" pitchFamily="34" charset="0"/>
                  <a:ea typeface="Calibri" panose="020F0502020204030204" pitchFamily="34" charset="0"/>
                  <a:cs typeface="Times New Roman" panose="02020603050405020304" pitchFamily="18" charset="0"/>
                </a:rPr>
                <a:t>Technologies &amp; Toolsets</a:t>
              </a:r>
            </a:p>
          </p:txBody>
        </p:sp>
        <p:sp>
          <p:nvSpPr>
            <p:cNvPr id="24" name="Rectangle 23"/>
            <p:cNvSpPr/>
            <p:nvPr/>
          </p:nvSpPr>
          <p:spPr>
            <a:xfrm>
              <a:off x="8830674" y="5167108"/>
              <a:ext cx="2053157" cy="548640"/>
            </a:xfrm>
            <a:prstGeom prst="rect">
              <a:avLst/>
            </a:prstGeom>
            <a:solidFill>
              <a:schemeClr val="bg1">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1200" b="1" dirty="0">
                  <a:latin typeface="Calibri" panose="020F0502020204030204" pitchFamily="34" charset="0"/>
                  <a:ea typeface="Calibri" panose="020F0502020204030204" pitchFamily="34" charset="0"/>
                  <a:cs typeface="Times New Roman" panose="02020603050405020304" pitchFamily="18" charset="0"/>
                </a:rPr>
                <a:t>Roadmaps</a:t>
              </a:r>
            </a:p>
          </p:txBody>
        </p:sp>
      </p:grpSp>
      <p:grpSp>
        <p:nvGrpSpPr>
          <p:cNvPr id="25" name="Group 24"/>
          <p:cNvGrpSpPr/>
          <p:nvPr/>
        </p:nvGrpSpPr>
        <p:grpSpPr>
          <a:xfrm>
            <a:off x="258796" y="604934"/>
            <a:ext cx="2364312" cy="4227959"/>
            <a:chOff x="594360" y="845820"/>
            <a:chExt cx="2423160" cy="4227959"/>
          </a:xfrm>
          <a:scene3d>
            <a:camera prst="orthographicFront">
              <a:rot lat="0" lon="0" rev="0"/>
            </a:camera>
            <a:lightRig rig="threePt" dir="t">
              <a:rot lat="0" lon="0" rev="0"/>
            </a:lightRig>
          </a:scene3d>
        </p:grpSpPr>
        <p:sp>
          <p:nvSpPr>
            <p:cNvPr id="26" name="Rectangle: Rounded Corners 25"/>
            <p:cNvSpPr/>
            <p:nvPr/>
          </p:nvSpPr>
          <p:spPr>
            <a:xfrm>
              <a:off x="594360" y="1108710"/>
              <a:ext cx="2423160" cy="3965069"/>
            </a:xfrm>
            <a:prstGeom prst="roundRect">
              <a:avLst/>
            </a:prstGeom>
            <a:gradFill>
              <a:gsLst>
                <a:gs pos="57000">
                  <a:schemeClr val="accent1">
                    <a:lumMod val="5000"/>
                    <a:lumOff val="95000"/>
                  </a:schemeClr>
                </a:gs>
                <a:gs pos="100000">
                  <a:schemeClr val="accent1">
                    <a:lumMod val="30000"/>
                    <a:lumOff val="70000"/>
                  </a:schemeClr>
                </a:gs>
              </a:gsLst>
              <a:lin ang="5400000" scaled="1"/>
            </a:gradFill>
            <a:ln>
              <a:solidFill>
                <a:schemeClr val="accent1">
                  <a:lumMod val="60000"/>
                  <a:lumOff val="40000"/>
                </a:schemeClr>
              </a:solidFill>
            </a:ln>
            <a:sp3d prstMaterial="metal">
              <a:bevelT w="101600" prst="rible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fontAlgn="ctr">
                <a:buFont typeface="Arial" panose="020B0604020202020204" pitchFamily="34" charset="0"/>
                <a:buChar char="•"/>
              </a:pPr>
              <a:r>
                <a:rPr lang="en-US" sz="1200" dirty="0">
                  <a:solidFill>
                    <a:schemeClr val="tx1"/>
                  </a:solidFill>
                </a:rPr>
                <a:t>Provide Sponsorship</a:t>
              </a:r>
            </a:p>
            <a:p>
              <a:pPr marL="171450" indent="-171450" fontAlgn="ctr">
                <a:buFont typeface="Arial" panose="020B0604020202020204" pitchFamily="34" charset="0"/>
                <a:buChar char="•"/>
              </a:pPr>
              <a:r>
                <a:rPr lang="en-US" sz="1200" dirty="0">
                  <a:solidFill>
                    <a:schemeClr val="tx1"/>
                  </a:solidFill>
                </a:rPr>
                <a:t>Provide execution resources and funding</a:t>
              </a:r>
            </a:p>
            <a:p>
              <a:pPr marL="171450" indent="-171450" fontAlgn="ctr">
                <a:buFont typeface="Arial" panose="020B0604020202020204" pitchFamily="34" charset="0"/>
                <a:buChar char="•"/>
              </a:pPr>
              <a:r>
                <a:rPr lang="en-US" sz="1200" dirty="0">
                  <a:solidFill>
                    <a:schemeClr val="tx1"/>
                  </a:solidFill>
                </a:rPr>
                <a:t>Provide overall direction and guidance</a:t>
              </a:r>
            </a:p>
            <a:p>
              <a:pPr marL="171450" indent="-171450" fontAlgn="ctr">
                <a:buFont typeface="Arial" panose="020B0604020202020204" pitchFamily="34" charset="0"/>
                <a:buChar char="•"/>
              </a:pPr>
              <a:r>
                <a:rPr lang="en-US" sz="1200" dirty="0">
                  <a:solidFill>
                    <a:schemeClr val="tx1"/>
                  </a:solidFill>
                </a:rPr>
                <a:t>Align organization’s goals and objectives to the outcome</a:t>
              </a:r>
            </a:p>
            <a:p>
              <a:pPr marL="171450" indent="-171450" fontAlgn="ctr">
                <a:buFont typeface="Arial" panose="020B0604020202020204" pitchFamily="34" charset="0"/>
                <a:buChar char="•"/>
              </a:pPr>
              <a:r>
                <a:rPr lang="en-US" sz="1200" dirty="0">
                  <a:solidFill>
                    <a:schemeClr val="tx1"/>
                  </a:solidFill>
                </a:rPr>
                <a:t>Overall responsibility for the decisions made by the cloud committee</a:t>
              </a:r>
            </a:p>
          </p:txBody>
        </p:sp>
        <p:sp>
          <p:nvSpPr>
            <p:cNvPr id="27" name="Rectangle 26"/>
            <p:cNvSpPr/>
            <p:nvPr/>
          </p:nvSpPr>
          <p:spPr>
            <a:xfrm>
              <a:off x="799096" y="845820"/>
              <a:ext cx="2013689" cy="262890"/>
            </a:xfrm>
            <a:prstGeom prst="rect">
              <a:avLst/>
            </a:prstGeom>
            <a:solidFill>
              <a:srgbClr val="DEA900"/>
            </a:solidFill>
            <a:ln>
              <a:noFill/>
            </a:ln>
            <a:sp3d prstMaterial="metal">
              <a:bevelT w="165100" prst="coolSlan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pPr>
              <a:r>
                <a:rPr lang="en-US" sz="1200" b="1" dirty="0">
                  <a:latin typeface="Calibri" panose="020F0502020204030204" pitchFamily="34" charset="0"/>
                  <a:ea typeface="Calibri" panose="020F0502020204030204" pitchFamily="34" charset="0"/>
                  <a:cs typeface="Times New Roman" panose="02020603050405020304" pitchFamily="18" charset="0"/>
                </a:rPr>
                <a:t>Executive Committee</a:t>
              </a:r>
            </a:p>
          </p:txBody>
        </p:sp>
      </p:grpSp>
    </p:spTree>
    <p:extLst>
      <p:ext uri="{BB962C8B-B14F-4D97-AF65-F5344CB8AC3E}">
        <p14:creationId xmlns:p14="http://schemas.microsoft.com/office/powerpoint/2010/main" val="1007956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59600" y="51756"/>
            <a:ext cx="8514128" cy="707886"/>
          </a:xfrm>
          <a:prstGeom prst="rect">
            <a:avLst/>
          </a:prstGeom>
        </p:spPr>
        <p:txBody>
          <a:bodyPr wrap="square">
            <a:spAutoFit/>
          </a:bodyPr>
          <a:lstStyle/>
          <a:p>
            <a:pPr>
              <a:spcAft>
                <a:spcPts val="600"/>
              </a:spcAft>
              <a:buClr>
                <a:srgbClr val="C00000"/>
              </a:buClr>
            </a:pPr>
            <a:r>
              <a:rPr lang="en-US" sz="4000" dirty="0">
                <a:latin typeface="+mj-lt"/>
                <a:ea typeface="+mj-ea"/>
                <a:cs typeface="+mj-cs"/>
              </a:rPr>
              <a:t>Automation </a:t>
            </a:r>
            <a:r>
              <a:rPr lang="en-US" sz="1400" dirty="0">
                <a:latin typeface="Calibri" panose="020F0502020204030204" pitchFamily="34" charset="0"/>
              </a:rPr>
              <a:t>(ongoing)</a:t>
            </a:r>
            <a:endParaRPr lang="en-US" dirty="0">
              <a:latin typeface="Calibri" panose="020F0502020204030204" pitchFamily="34" charset="0"/>
            </a:endParaRPr>
          </a:p>
        </p:txBody>
      </p:sp>
      <p:sp>
        <p:nvSpPr>
          <p:cNvPr id="14" name="Rectangle 13"/>
          <p:cNvSpPr/>
          <p:nvPr/>
        </p:nvSpPr>
        <p:spPr>
          <a:xfrm>
            <a:off x="6487063" y="877264"/>
            <a:ext cx="5089585" cy="5901616"/>
          </a:xfrm>
          <a:prstGeom prst="rect">
            <a:avLst/>
          </a:prstGeom>
        </p:spPr>
        <p:txBody>
          <a:bodyPr wrap="square">
            <a:spAutoFit/>
          </a:bodyPr>
          <a:lstStyle/>
          <a:p>
            <a:pPr marL="171450" lvl="0" indent="-171450">
              <a:spcAft>
                <a:spcPts val="900"/>
              </a:spcAft>
              <a:buFont typeface="Arial" panose="020B0604020202020204" pitchFamily="34" charset="0"/>
              <a:buChar char="•"/>
            </a:pPr>
            <a:r>
              <a:rPr lang="en-US" sz="1300" dirty="0"/>
              <a:t>Cloud automation is a fundamental building block for the cloud computing paradigm</a:t>
            </a:r>
          </a:p>
          <a:p>
            <a:pPr marL="171450" lvl="0" indent="-171450">
              <a:spcAft>
                <a:spcPts val="900"/>
              </a:spcAft>
              <a:buFont typeface="Arial" panose="020B0604020202020204" pitchFamily="34" charset="0"/>
              <a:buChar char="•"/>
            </a:pPr>
            <a:r>
              <a:rPr lang="en-US" sz="1300" dirty="0"/>
              <a:t> It is intended to </a:t>
            </a:r>
            <a:r>
              <a:rPr lang="en-US" sz="1300" b="1" dirty="0"/>
              <a:t>alleviate the complexity </a:t>
            </a:r>
            <a:r>
              <a:rPr lang="en-US" sz="1300" dirty="0"/>
              <a:t>inherent with cloud computing orchestration</a:t>
            </a:r>
          </a:p>
          <a:p>
            <a:pPr marL="171450" lvl="0" indent="-171450">
              <a:spcAft>
                <a:spcPts val="900"/>
              </a:spcAft>
              <a:buFont typeface="Arial" panose="020B0604020202020204" pitchFamily="34" charset="0"/>
              <a:buChar char="•"/>
            </a:pPr>
            <a:r>
              <a:rPr lang="en-US" sz="1300" dirty="0"/>
              <a:t>It significantly improves repetitive, manual, labor intensive and error-prone tasks. </a:t>
            </a:r>
          </a:p>
          <a:p>
            <a:pPr marL="171450" lvl="0" indent="-171450">
              <a:spcAft>
                <a:spcPts val="900"/>
              </a:spcAft>
              <a:buFont typeface="Arial" panose="020B0604020202020204" pitchFamily="34" charset="0"/>
              <a:buChar char="•"/>
            </a:pPr>
            <a:r>
              <a:rPr lang="en-US" sz="1300" dirty="0"/>
              <a:t>It </a:t>
            </a:r>
            <a:r>
              <a:rPr lang="en-US" sz="1300" b="1" dirty="0"/>
              <a:t>simplifies cloud management</a:t>
            </a:r>
            <a:r>
              <a:rPr lang="en-US" sz="1300" dirty="0"/>
              <a:t>; connect into any system exposing an API and integration into many cloud provider services.</a:t>
            </a:r>
          </a:p>
          <a:p>
            <a:pPr marL="171450" lvl="0" indent="-171450">
              <a:spcAft>
                <a:spcPts val="900"/>
              </a:spcAft>
              <a:buFont typeface="Arial" panose="020B0604020202020204" pitchFamily="34" charset="0"/>
              <a:buChar char="•"/>
            </a:pPr>
            <a:r>
              <a:rPr lang="en-US" sz="1300" dirty="0"/>
              <a:t>There is </a:t>
            </a:r>
            <a:r>
              <a:rPr lang="en-US" sz="1300" b="1" dirty="0"/>
              <a:t>no single cloud automation tool, platform or framework</a:t>
            </a:r>
            <a:r>
              <a:rPr lang="en-US" sz="1300" dirty="0"/>
              <a:t>. Offerings range from on-premises tools to public cloud hosted services, e.g., Puppet Enterprise, Chef Automate; automation services - Azure Automation and AWS' Elastic Compute Cloud Systems Manager.</a:t>
            </a:r>
          </a:p>
          <a:p>
            <a:pPr marL="171450" indent="-171450">
              <a:spcAft>
                <a:spcPts val="900"/>
              </a:spcAft>
              <a:buFont typeface="Arial" panose="020B0604020202020204" pitchFamily="34" charset="0"/>
              <a:buChar char="•"/>
            </a:pPr>
            <a:r>
              <a:rPr lang="en-US" sz="1300" dirty="0"/>
              <a:t>Automation tools help ensure the system is performing optimally and all deployment and resource allocation requests are fulfilled quickly and efficiently. </a:t>
            </a:r>
          </a:p>
          <a:p>
            <a:pPr marL="171450" lvl="0" indent="-171450">
              <a:spcAft>
                <a:spcPts val="900"/>
              </a:spcAft>
              <a:buFont typeface="Arial" panose="020B0604020202020204" pitchFamily="34" charset="0"/>
              <a:buChar char="•"/>
            </a:pPr>
            <a:r>
              <a:rPr lang="en-US" sz="1300" b="1" dirty="0"/>
              <a:t>Automation is a journey</a:t>
            </a:r>
            <a:r>
              <a:rPr lang="en-US" sz="1300" dirty="0"/>
              <a:t>, not a sprint. ACE team will develop and mature automation practice as the team fleshes out our process(</a:t>
            </a:r>
            <a:r>
              <a:rPr lang="en-US" sz="1300" dirty="0" err="1"/>
              <a:t>es</a:t>
            </a:r>
            <a:r>
              <a:rPr lang="en-US" sz="1300" dirty="0"/>
              <a:t>) and gains more experience and comfort.</a:t>
            </a:r>
          </a:p>
          <a:p>
            <a:pPr marL="171450" lvl="0" indent="-171450">
              <a:spcAft>
                <a:spcPts val="900"/>
              </a:spcAft>
              <a:buFont typeface="Arial" panose="020B0604020202020204" pitchFamily="34" charset="0"/>
              <a:buChar char="•"/>
            </a:pPr>
            <a:r>
              <a:rPr lang="en-US" sz="1300" dirty="0"/>
              <a:t>Some automation examples: software defined web-scale IT, CI/CD thru Rapid resource deployment and scaling, auto-provision virtual servers, Provision version control for workflows, back up data on regular intervals, common configuration items, drive cloud integration process, remove zombie cloud instances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93" y="1552755"/>
            <a:ext cx="4936504" cy="4188169"/>
          </a:xfrm>
          <a:prstGeom prst="rect">
            <a:avLst/>
          </a:prstGeom>
        </p:spPr>
      </p:pic>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29</a:t>
            </a:fld>
            <a:endParaRPr lang="en-US"/>
          </a:p>
        </p:txBody>
      </p:sp>
    </p:spTree>
    <p:extLst>
      <p:ext uri="{BB962C8B-B14F-4D97-AF65-F5344CB8AC3E}">
        <p14:creationId xmlns:p14="http://schemas.microsoft.com/office/powerpoint/2010/main" val="146845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859835" y="52171"/>
            <a:ext cx="4376331" cy="675504"/>
          </a:xfrm>
        </p:spPr>
        <p:txBody>
          <a:bodyPr>
            <a:normAutofit/>
          </a:bodyPr>
          <a:lstStyle/>
          <a:p>
            <a:r>
              <a:rPr lang="en-US" sz="3900" dirty="0"/>
              <a:t>Definitions</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438816" y="1364081"/>
            <a:ext cx="4340574" cy="4114394"/>
          </a:xfrm>
          <a:prstGeom prst="rect">
            <a:avLst/>
          </a:prstGeom>
        </p:spPr>
      </p:pic>
      <p:sp>
        <p:nvSpPr>
          <p:cNvPr id="3" name="Rectangle 2"/>
          <p:cNvSpPr/>
          <p:nvPr/>
        </p:nvSpPr>
        <p:spPr>
          <a:xfrm>
            <a:off x="5236166" y="989843"/>
            <a:ext cx="6202459" cy="4862870"/>
          </a:xfrm>
          <a:prstGeom prst="rect">
            <a:avLst/>
          </a:prstGeom>
        </p:spPr>
        <p:txBody>
          <a:bodyPr wrap="square">
            <a:spAutoFit/>
          </a:bodyPr>
          <a:lstStyle/>
          <a:p>
            <a:pPr marL="285750" indent="-285750">
              <a:spcAft>
                <a:spcPts val="1200"/>
              </a:spcAft>
              <a:buFont typeface="Arial" panose="020B0604020202020204" pitchFamily="34" charset="0"/>
              <a:buChar char="•"/>
            </a:pPr>
            <a:r>
              <a:rPr lang="en-US" sz="2000" dirty="0">
                <a:ea typeface="Calibri" panose="020F0502020204030204" pitchFamily="34" charset="0"/>
                <a:cs typeface="Times New Roman" panose="02020603050405020304" pitchFamily="18" charset="0"/>
              </a:rPr>
              <a:t>Cloud computing is </a:t>
            </a:r>
            <a:r>
              <a:rPr lang="en-US" sz="2000" b="1" dirty="0">
                <a:ea typeface="Calibri" panose="020F0502020204030204" pitchFamily="34" charset="0"/>
                <a:cs typeface="Times New Roman" panose="02020603050405020304" pitchFamily="18" charset="0"/>
              </a:rPr>
              <a:t>shared pools of configurable system resources and higher-level services that can be rapidly provisioned</a:t>
            </a:r>
            <a:r>
              <a:rPr lang="en-US" sz="2000" dirty="0">
                <a:ea typeface="Calibri" panose="020F0502020204030204" pitchFamily="34" charset="0"/>
                <a:cs typeface="Times New Roman" panose="02020603050405020304" pitchFamily="18" charset="0"/>
              </a:rPr>
              <a:t> with minimal management effort, often over the Internet.</a:t>
            </a:r>
            <a:endParaRPr lang="en-US" sz="2000" dirty="0">
              <a:cs typeface="Times New Roman" panose="02020603050405020304" pitchFamily="18" charset="0"/>
            </a:endParaRPr>
          </a:p>
          <a:p>
            <a:pPr marL="285750" indent="-285750">
              <a:spcAft>
                <a:spcPts val="1200"/>
              </a:spcAft>
              <a:buFont typeface="Arial" panose="020B0604020202020204" pitchFamily="34" charset="0"/>
              <a:buChar char="•"/>
            </a:pPr>
            <a:r>
              <a:rPr lang="en-US" sz="2000" dirty="0"/>
              <a:t>Cloud computing is a group of networked elements providing services need not be individually addressed or managed by users</a:t>
            </a:r>
          </a:p>
          <a:p>
            <a:pPr marL="285750" indent="-285750">
              <a:spcAft>
                <a:spcPts val="1200"/>
              </a:spcAft>
              <a:buFont typeface="Arial" panose="020B0604020202020204" pitchFamily="34" charset="0"/>
              <a:buChar char="•"/>
            </a:pPr>
            <a:r>
              <a:rPr lang="en-US" sz="2000" dirty="0"/>
              <a:t>A vast network of remote servers around the globe hooked together and meant to operate as a single ecosystem.</a:t>
            </a:r>
          </a:p>
          <a:p>
            <a:pPr marL="285750" indent="-285750">
              <a:spcAft>
                <a:spcPts val="1200"/>
              </a:spcAft>
              <a:buFont typeface="Arial" panose="020B0604020202020204" pitchFamily="34" charset="0"/>
              <a:buChar char="•"/>
            </a:pPr>
            <a:r>
              <a:rPr lang="en-US" sz="2000" dirty="0"/>
              <a:t>There are several different cloud delivery models available, e.g., public, private and hybrid. The table below depicts only the main differences between them.</a:t>
            </a:r>
          </a:p>
        </p:txBody>
      </p:sp>
      <p:sp>
        <p:nvSpPr>
          <p:cNvPr id="2" name="Date Placeholder 1"/>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3</a:t>
            </a:fld>
            <a:endParaRPr lang="en-US"/>
          </a:p>
        </p:txBody>
      </p:sp>
    </p:spTree>
    <p:extLst>
      <p:ext uri="{BB962C8B-B14F-4D97-AF65-F5344CB8AC3E}">
        <p14:creationId xmlns:p14="http://schemas.microsoft.com/office/powerpoint/2010/main" val="69314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59600" y="51756"/>
            <a:ext cx="8514128" cy="707886"/>
          </a:xfrm>
          <a:prstGeom prst="rect">
            <a:avLst/>
          </a:prstGeom>
        </p:spPr>
        <p:txBody>
          <a:bodyPr wrap="square">
            <a:spAutoFit/>
          </a:bodyPr>
          <a:lstStyle/>
          <a:p>
            <a:pPr>
              <a:spcAft>
                <a:spcPts val="600"/>
              </a:spcAft>
              <a:buClr>
                <a:srgbClr val="C00000"/>
              </a:buClr>
            </a:pPr>
            <a:r>
              <a:rPr lang="en-US" sz="4000" dirty="0">
                <a:latin typeface="+mj-lt"/>
                <a:ea typeface="+mj-ea"/>
                <a:cs typeface="+mj-cs"/>
              </a:rPr>
              <a:t>Optimization </a:t>
            </a:r>
            <a:r>
              <a:rPr lang="en-US" sz="1400" dirty="0">
                <a:latin typeface="Calibri" panose="020F0502020204030204" pitchFamily="34" charset="0"/>
              </a:rPr>
              <a:t>(ongoing)</a:t>
            </a:r>
            <a:endParaRPr lang="en-US" dirty="0">
              <a:latin typeface="Calibri" panose="020F0502020204030204" pitchFamily="34" charset="0"/>
            </a:endParaRPr>
          </a:p>
        </p:txBody>
      </p:sp>
      <p:graphicFrame>
        <p:nvGraphicFramePr>
          <p:cNvPr id="2" name="Diagram 1"/>
          <p:cNvGraphicFramePr/>
          <p:nvPr>
            <p:extLst>
              <p:ext uri="{D42A27DB-BD31-4B8C-83A1-F6EECF244321}">
                <p14:modId xmlns:p14="http://schemas.microsoft.com/office/powerpoint/2010/main" val="4277096925"/>
              </p:ext>
            </p:extLst>
          </p:nvPr>
        </p:nvGraphicFramePr>
        <p:xfrm>
          <a:off x="513752" y="1362974"/>
          <a:ext cx="5007152" cy="5068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831457" y="572550"/>
            <a:ext cx="6096000" cy="2708434"/>
          </a:xfrm>
          <a:prstGeom prst="rect">
            <a:avLst/>
          </a:prstGeom>
        </p:spPr>
        <p:txBody>
          <a:bodyPr wrap="square">
            <a:spAutoFit/>
          </a:bodyPr>
          <a:lstStyle/>
          <a:p>
            <a:pPr>
              <a:spcAft>
                <a:spcPts val="600"/>
              </a:spcAft>
            </a:pPr>
            <a:r>
              <a:rPr lang="en-US" sz="1400" dirty="0"/>
              <a:t>Once a project is operational in the cloud, it is time to start measuring results and comparing with the metrics and goals that were initially established. ACE team will feed newly discovered improvements into the process.</a:t>
            </a:r>
          </a:p>
          <a:p>
            <a:pPr marL="171450" lvl="0" indent="-171450">
              <a:spcAft>
                <a:spcPts val="600"/>
              </a:spcAft>
              <a:buFont typeface="Arial" panose="020B0604020202020204" pitchFamily="34" charset="0"/>
              <a:buChar char="•"/>
            </a:pPr>
            <a:r>
              <a:rPr lang="en-US" sz="1400" dirty="0"/>
              <a:t>Optimization is an ongoing process</a:t>
            </a:r>
          </a:p>
          <a:p>
            <a:pPr marL="171450" lvl="0" indent="-171450">
              <a:spcAft>
                <a:spcPts val="600"/>
              </a:spcAft>
              <a:buFont typeface="Arial" panose="020B0604020202020204" pitchFamily="34" charset="0"/>
              <a:buChar char="•"/>
            </a:pPr>
            <a:r>
              <a:rPr lang="en-US" sz="1400" dirty="0"/>
              <a:t>ACE team will perform it whenever there is an opportunity or the need for it</a:t>
            </a:r>
          </a:p>
          <a:p>
            <a:pPr marL="171450" lvl="0" indent="-171450">
              <a:spcAft>
                <a:spcPts val="600"/>
              </a:spcAft>
              <a:buFont typeface="Arial" panose="020B0604020202020204" pitchFamily="34" charset="0"/>
              <a:buChar char="•"/>
            </a:pPr>
            <a:r>
              <a:rPr lang="en-US" sz="1400" dirty="0"/>
              <a:t>Set up and implement application monitoring and tracing</a:t>
            </a:r>
          </a:p>
          <a:p>
            <a:pPr marL="171450" lvl="0" indent="-171450">
              <a:spcAft>
                <a:spcPts val="600"/>
              </a:spcAft>
              <a:buFont typeface="Arial" panose="020B0604020202020204" pitchFamily="34" charset="0"/>
              <a:buChar char="•"/>
            </a:pPr>
            <a:r>
              <a:rPr lang="en-US" sz="1400" dirty="0"/>
              <a:t>Measure and optimize feature, functionality, performance, and scalability</a:t>
            </a:r>
          </a:p>
          <a:p>
            <a:pPr marL="171450" lvl="0" indent="-171450">
              <a:spcAft>
                <a:spcPts val="600"/>
              </a:spcAft>
              <a:buFont typeface="Arial" panose="020B0604020202020204" pitchFamily="34" charset="0"/>
              <a:buChar char="•"/>
            </a:pPr>
            <a:r>
              <a:rPr lang="en-US" sz="1400" dirty="0"/>
              <a:t>Operational data can assist in debugging, troubleshooting, monitoring resource usage, traffic analysis, capacity planning, and auditing</a:t>
            </a:r>
          </a:p>
          <a:p>
            <a:pPr marL="171450" lvl="0" indent="-171450">
              <a:spcAft>
                <a:spcPts val="600"/>
              </a:spcAft>
              <a:buFont typeface="Arial" panose="020B0604020202020204" pitchFamily="34" charset="0"/>
              <a:buChar char="•"/>
            </a:pPr>
            <a:r>
              <a:rPr lang="en-US" sz="1400" dirty="0"/>
              <a:t>Review Infrastructure, IT and operational Optimization Models</a:t>
            </a:r>
          </a:p>
        </p:txBody>
      </p:sp>
      <p:sp>
        <p:nvSpPr>
          <p:cNvPr id="4" name="Rectangle 3"/>
          <p:cNvSpPr/>
          <p:nvPr/>
        </p:nvSpPr>
        <p:spPr>
          <a:xfrm>
            <a:off x="5831457" y="3313328"/>
            <a:ext cx="6096000" cy="311830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Initial Optimization Opportunities</a:t>
            </a:r>
          </a:p>
        </p:txBody>
      </p:sp>
      <p:grpSp>
        <p:nvGrpSpPr>
          <p:cNvPr id="8" name="Group 7"/>
          <p:cNvGrpSpPr/>
          <p:nvPr/>
        </p:nvGrpSpPr>
        <p:grpSpPr>
          <a:xfrm>
            <a:off x="6010742" y="3719563"/>
            <a:ext cx="5737431" cy="2588365"/>
            <a:chOff x="6029861" y="3719563"/>
            <a:chExt cx="5737431" cy="2588365"/>
          </a:xfrm>
        </p:grpSpPr>
        <p:sp>
          <p:nvSpPr>
            <p:cNvPr id="7" name="Rectangle 6"/>
            <p:cNvSpPr/>
            <p:nvPr/>
          </p:nvSpPr>
          <p:spPr>
            <a:xfrm>
              <a:off x="6029861" y="3719563"/>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Manage cloud deployments</a:t>
              </a:r>
            </a:p>
          </p:txBody>
        </p:sp>
        <p:sp>
          <p:nvSpPr>
            <p:cNvPr id="10" name="Rectangle 9"/>
            <p:cNvSpPr/>
            <p:nvPr/>
          </p:nvSpPr>
          <p:spPr>
            <a:xfrm>
              <a:off x="7530859" y="4417109"/>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Active Cloud Risk Reduction</a:t>
              </a:r>
            </a:p>
          </p:txBody>
        </p:sp>
        <p:sp>
          <p:nvSpPr>
            <p:cNvPr id="11" name="Rectangle 10"/>
            <p:cNvSpPr/>
            <p:nvPr/>
          </p:nvSpPr>
          <p:spPr>
            <a:xfrm>
              <a:off x="7530859" y="3719563"/>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Monitor cloud consumption</a:t>
              </a:r>
            </a:p>
          </p:txBody>
        </p:sp>
        <p:sp>
          <p:nvSpPr>
            <p:cNvPr id="12" name="Rectangle 11"/>
            <p:cNvSpPr/>
            <p:nvPr/>
          </p:nvSpPr>
          <p:spPr>
            <a:xfrm>
              <a:off x="6029861" y="5905591"/>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Become service broker</a:t>
              </a:r>
            </a:p>
          </p:txBody>
        </p:sp>
        <p:sp>
          <p:nvSpPr>
            <p:cNvPr id="15" name="Rectangle 14"/>
            <p:cNvSpPr/>
            <p:nvPr/>
          </p:nvSpPr>
          <p:spPr>
            <a:xfrm>
              <a:off x="7530859" y="5905591"/>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Cloud Readiness</a:t>
              </a:r>
            </a:p>
          </p:txBody>
        </p:sp>
        <p:sp>
          <p:nvSpPr>
            <p:cNvPr id="16" name="Rectangle 15"/>
            <p:cNvSpPr/>
            <p:nvPr/>
          </p:nvSpPr>
          <p:spPr>
            <a:xfrm>
              <a:off x="9014604" y="5905592"/>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Automation Opportunities</a:t>
              </a:r>
            </a:p>
          </p:txBody>
        </p:sp>
        <p:sp>
          <p:nvSpPr>
            <p:cNvPr id="17" name="Rectangle 16"/>
            <p:cNvSpPr/>
            <p:nvPr/>
          </p:nvSpPr>
          <p:spPr>
            <a:xfrm>
              <a:off x="10532852" y="5905591"/>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New Activities</a:t>
              </a:r>
            </a:p>
          </p:txBody>
        </p:sp>
        <p:sp>
          <p:nvSpPr>
            <p:cNvPr id="18" name="Rectangle 17"/>
            <p:cNvSpPr/>
            <p:nvPr/>
          </p:nvSpPr>
          <p:spPr>
            <a:xfrm>
              <a:off x="6029861" y="5207469"/>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 Insights</a:t>
              </a:r>
            </a:p>
          </p:txBody>
        </p:sp>
        <p:sp>
          <p:nvSpPr>
            <p:cNvPr id="19" name="Rectangle 18"/>
            <p:cNvSpPr/>
            <p:nvPr/>
          </p:nvSpPr>
          <p:spPr>
            <a:xfrm>
              <a:off x="7530859" y="5207469"/>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Operational Health</a:t>
              </a:r>
            </a:p>
          </p:txBody>
        </p:sp>
        <p:sp>
          <p:nvSpPr>
            <p:cNvPr id="20" name="Rectangle 19"/>
            <p:cNvSpPr/>
            <p:nvPr/>
          </p:nvSpPr>
          <p:spPr>
            <a:xfrm>
              <a:off x="6029861" y="4417108"/>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Cloud Governance Metrics</a:t>
              </a:r>
            </a:p>
          </p:txBody>
        </p:sp>
        <p:sp>
          <p:nvSpPr>
            <p:cNvPr id="21" name="Rectangle 20"/>
            <p:cNvSpPr/>
            <p:nvPr/>
          </p:nvSpPr>
          <p:spPr>
            <a:xfrm>
              <a:off x="9014604" y="5207469"/>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Continuous Service Mgmt.</a:t>
              </a:r>
            </a:p>
          </p:txBody>
        </p:sp>
        <p:sp>
          <p:nvSpPr>
            <p:cNvPr id="22" name="Rectangle 21"/>
            <p:cNvSpPr/>
            <p:nvPr/>
          </p:nvSpPr>
          <p:spPr>
            <a:xfrm>
              <a:off x="10532852" y="5207469"/>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Feedback loop</a:t>
              </a:r>
            </a:p>
          </p:txBody>
        </p:sp>
        <p:sp>
          <p:nvSpPr>
            <p:cNvPr id="23" name="Rectangle 22"/>
            <p:cNvSpPr/>
            <p:nvPr/>
          </p:nvSpPr>
          <p:spPr>
            <a:xfrm>
              <a:off x="9014604" y="4417108"/>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Cloud Compliance Outcomes</a:t>
              </a:r>
            </a:p>
          </p:txBody>
        </p:sp>
        <p:sp>
          <p:nvSpPr>
            <p:cNvPr id="24" name="Rectangle 23"/>
            <p:cNvSpPr/>
            <p:nvPr/>
          </p:nvSpPr>
          <p:spPr>
            <a:xfrm>
              <a:off x="10532852" y="4417108"/>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Automated Quality Assurance</a:t>
              </a:r>
            </a:p>
          </p:txBody>
        </p:sp>
        <p:sp>
          <p:nvSpPr>
            <p:cNvPr id="25" name="Rectangle 24"/>
            <p:cNvSpPr/>
            <p:nvPr/>
          </p:nvSpPr>
          <p:spPr>
            <a:xfrm>
              <a:off x="9014604" y="3719563"/>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Cost Optimization</a:t>
              </a:r>
            </a:p>
          </p:txBody>
        </p:sp>
        <p:sp>
          <p:nvSpPr>
            <p:cNvPr id="26" name="Rectangle 25"/>
            <p:cNvSpPr/>
            <p:nvPr/>
          </p:nvSpPr>
          <p:spPr>
            <a:xfrm>
              <a:off x="10532852" y="3719563"/>
              <a:ext cx="1234440" cy="402336"/>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Process Optimization</a:t>
              </a:r>
            </a:p>
          </p:txBody>
        </p:sp>
      </p:grpSp>
      <p:sp>
        <p:nvSpPr>
          <p:cNvPr id="5" name="Date Placeholder 4"/>
          <p:cNvSpPr>
            <a:spLocks noGrp="1"/>
          </p:cNvSpPr>
          <p:nvPr>
            <p:ph type="dt" sz="half" idx="10"/>
          </p:nvPr>
        </p:nvSpPr>
        <p:spPr/>
        <p:txBody>
          <a:bodyPr/>
          <a:lstStyle/>
          <a:p>
            <a:r>
              <a:rPr lang="en-US"/>
              <a:t>08/04/2018 version 0.00</a:t>
            </a:r>
          </a:p>
        </p:txBody>
      </p:sp>
      <p:sp>
        <p:nvSpPr>
          <p:cNvPr id="6" name="Slide Number Placeholder 5"/>
          <p:cNvSpPr>
            <a:spLocks noGrp="1"/>
          </p:cNvSpPr>
          <p:nvPr>
            <p:ph type="sldNum" sz="quarter" idx="12"/>
          </p:nvPr>
        </p:nvSpPr>
        <p:spPr/>
        <p:txBody>
          <a:bodyPr/>
          <a:lstStyle/>
          <a:p>
            <a:fld id="{C6ADAEF1-65ED-4509-A757-C1E47840B4B8}" type="slidenum">
              <a:rPr lang="en-US" smtClean="0"/>
              <a:t>30</a:t>
            </a:fld>
            <a:endParaRPr lang="en-US"/>
          </a:p>
        </p:txBody>
      </p:sp>
    </p:spTree>
    <p:extLst>
      <p:ext uri="{BB962C8B-B14F-4D97-AF65-F5344CB8AC3E}">
        <p14:creationId xmlns:p14="http://schemas.microsoft.com/office/powerpoint/2010/main" val="3892025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12279" y="783177"/>
            <a:ext cx="6308933" cy="6093976"/>
          </a:xfrm>
          <a:prstGeom prst="rect">
            <a:avLst/>
          </a:prstGeom>
        </p:spPr>
        <p:txBody>
          <a:bodyPr wrap="square">
            <a:spAutoFit/>
          </a:bodyPr>
          <a:lstStyle/>
          <a:p>
            <a:pPr marL="285750" lvl="0" indent="-285750">
              <a:spcAft>
                <a:spcPts val="600"/>
              </a:spcAft>
              <a:buFont typeface="Arial" panose="020B0604020202020204" pitchFamily="34" charset="0"/>
              <a:buChar char="•"/>
            </a:pPr>
            <a:r>
              <a:rPr lang="en-US" sz="1500" dirty="0"/>
              <a:t>A </a:t>
            </a:r>
            <a:r>
              <a:rPr lang="en-US" sz="1500" b="1" dirty="0"/>
              <a:t>Clear and concise vision </a:t>
            </a:r>
            <a:r>
              <a:rPr lang="en-US" sz="1500" dirty="0"/>
              <a:t>is the key to the successful migration to the cloud </a:t>
            </a:r>
          </a:p>
          <a:p>
            <a:pPr marL="285750" lvl="0" indent="-285750">
              <a:spcAft>
                <a:spcPts val="600"/>
              </a:spcAft>
              <a:buFont typeface="Arial" panose="020B0604020202020204" pitchFamily="34" charset="0"/>
              <a:buChar char="•"/>
            </a:pPr>
            <a:r>
              <a:rPr lang="en-US" sz="1500" b="1" dirty="0"/>
              <a:t>Plan, plan, plan</a:t>
            </a:r>
          </a:p>
          <a:p>
            <a:pPr marL="285750" lvl="0" indent="-285750">
              <a:spcAft>
                <a:spcPts val="600"/>
              </a:spcAft>
              <a:buFont typeface="Arial" panose="020B0604020202020204" pitchFamily="34" charset="0"/>
              <a:buChar char="•"/>
            </a:pPr>
            <a:r>
              <a:rPr lang="en-US" sz="1500" b="1" dirty="0"/>
              <a:t>Security </a:t>
            </a:r>
            <a:r>
              <a:rPr lang="en-US" sz="1500" dirty="0"/>
              <a:t>in the cloud </a:t>
            </a:r>
            <a:r>
              <a:rPr lang="en-US" sz="1500" b="1" dirty="0"/>
              <a:t>is a shared responsibility</a:t>
            </a:r>
            <a:r>
              <a:rPr lang="en-US" sz="1500" dirty="0"/>
              <a:t>. Understand your responsibilities</a:t>
            </a:r>
          </a:p>
          <a:p>
            <a:pPr marL="285750" lvl="0" indent="-285750">
              <a:spcAft>
                <a:spcPts val="600"/>
              </a:spcAft>
              <a:buFont typeface="Arial" panose="020B0604020202020204" pitchFamily="34" charset="0"/>
              <a:buChar char="•"/>
            </a:pPr>
            <a:r>
              <a:rPr lang="en-US" sz="1500" dirty="0"/>
              <a:t>An effective governance model for frictionless management and operations</a:t>
            </a:r>
          </a:p>
          <a:p>
            <a:pPr marL="285750" lvl="0" indent="-285750">
              <a:spcAft>
                <a:spcPts val="600"/>
              </a:spcAft>
              <a:buFont typeface="Arial" panose="020B0604020202020204" pitchFamily="34" charset="0"/>
              <a:buChar char="•"/>
            </a:pPr>
            <a:r>
              <a:rPr lang="en-US" sz="1500" dirty="0"/>
              <a:t>Perform </a:t>
            </a:r>
            <a:r>
              <a:rPr lang="en-US" sz="1500" b="1" dirty="0"/>
              <a:t>thorough analysis and classification </a:t>
            </a:r>
            <a:r>
              <a:rPr lang="en-US" sz="1500" dirty="0"/>
              <a:t>of workload</a:t>
            </a:r>
          </a:p>
          <a:p>
            <a:pPr marL="285750" indent="-285750">
              <a:spcAft>
                <a:spcPts val="600"/>
              </a:spcAft>
              <a:buFont typeface="Arial" panose="020B0604020202020204" pitchFamily="34" charset="0"/>
              <a:buChar char="•"/>
            </a:pPr>
            <a:r>
              <a:rPr lang="en-US" sz="1500" dirty="0"/>
              <a:t>A </a:t>
            </a:r>
            <a:r>
              <a:rPr lang="en-US" sz="1500" b="1" dirty="0"/>
              <a:t>team dedicated </a:t>
            </a:r>
            <a:r>
              <a:rPr lang="en-US" sz="1500" dirty="0"/>
              <a:t>to driving cloud adoption is critical to success</a:t>
            </a:r>
          </a:p>
          <a:p>
            <a:pPr marL="285750" lvl="0" indent="-285750" fontAlgn="ctr">
              <a:spcAft>
                <a:spcPts val="600"/>
              </a:spcAft>
              <a:buFont typeface="Arial" panose="020B0604020202020204" pitchFamily="34" charset="0"/>
              <a:buChar char="•"/>
            </a:pPr>
            <a:r>
              <a:rPr lang="en-US" sz="1500" dirty="0"/>
              <a:t>Drive cloud adoption through both the technical expertise of IT and through senior leadership providing leadership, training and support</a:t>
            </a:r>
          </a:p>
          <a:p>
            <a:pPr marL="285750" lvl="0" indent="-285750" fontAlgn="ctr">
              <a:spcAft>
                <a:spcPts val="600"/>
              </a:spcAft>
              <a:buFont typeface="Arial" panose="020B0604020202020204" pitchFamily="34" charset="0"/>
              <a:buChar char="•"/>
            </a:pPr>
            <a:r>
              <a:rPr lang="en-US" sz="1500" dirty="0"/>
              <a:t>Every cloud service decision must provide a solution to a business problem. But, balance business and technical factors in making those decisions</a:t>
            </a:r>
          </a:p>
          <a:p>
            <a:pPr marL="285750" lvl="0" indent="-285750" fontAlgn="ctr">
              <a:spcAft>
                <a:spcPts val="600"/>
              </a:spcAft>
              <a:buFont typeface="Arial" panose="020B0604020202020204" pitchFamily="34" charset="0"/>
              <a:buChar char="•"/>
            </a:pPr>
            <a:r>
              <a:rPr lang="en-US" sz="1500" dirty="0"/>
              <a:t>Remember that </a:t>
            </a:r>
            <a:r>
              <a:rPr lang="en-US" sz="1500" b="1" dirty="0"/>
              <a:t>one suit does not fit all</a:t>
            </a:r>
            <a:r>
              <a:rPr lang="en-US" sz="1500" dirty="0"/>
              <a:t>. You should determine how to grow cloud services</a:t>
            </a:r>
          </a:p>
          <a:p>
            <a:pPr marL="285750" lvl="0" indent="-285750" fontAlgn="ctr">
              <a:spcAft>
                <a:spcPts val="600"/>
              </a:spcAft>
              <a:buFont typeface="Arial" panose="020B0604020202020204" pitchFamily="34" charset="0"/>
              <a:buChar char="•"/>
            </a:pPr>
            <a:r>
              <a:rPr lang="en-US" sz="1500" dirty="0"/>
              <a:t>Use the cloud as </a:t>
            </a:r>
            <a:r>
              <a:rPr lang="en-US" sz="1500" b="1" dirty="0"/>
              <a:t>an opportunity to downsize, right-size, optimize, and turn off unused environments</a:t>
            </a:r>
            <a:r>
              <a:rPr lang="en-US" sz="1500" dirty="0"/>
              <a:t> to combat server sprawl</a:t>
            </a:r>
          </a:p>
          <a:p>
            <a:pPr marL="285750" lvl="0" indent="-285750" fontAlgn="ctr">
              <a:spcAft>
                <a:spcPts val="600"/>
              </a:spcAft>
              <a:buFont typeface="Arial" panose="020B0604020202020204" pitchFamily="34" charset="0"/>
              <a:buChar char="•"/>
            </a:pPr>
            <a:r>
              <a:rPr lang="en-US" sz="1500" dirty="0"/>
              <a:t>Use the scalability capabilities of PaaS when developing or re-architecting applications for the cloud</a:t>
            </a:r>
          </a:p>
          <a:p>
            <a:pPr marL="285750" lvl="0" indent="-285750" fontAlgn="ctr">
              <a:spcAft>
                <a:spcPts val="600"/>
              </a:spcAft>
              <a:buFont typeface="Arial" panose="020B0604020202020204" pitchFamily="34" charset="0"/>
              <a:buChar char="•"/>
            </a:pPr>
            <a:r>
              <a:rPr lang="en-US" sz="1500" dirty="0"/>
              <a:t>Consider a hybrid strategy when moving multi-tier applications to the cloud </a:t>
            </a:r>
          </a:p>
          <a:p>
            <a:pPr marL="285750" lvl="0" indent="-285750" fontAlgn="ctr">
              <a:spcAft>
                <a:spcPts val="600"/>
              </a:spcAft>
              <a:buFont typeface="Arial" panose="020B0604020202020204" pitchFamily="34" charset="0"/>
              <a:buChar char="•"/>
            </a:pPr>
            <a:r>
              <a:rPr lang="en-US" sz="1500" dirty="0"/>
              <a:t>Keep applications in the cloud modular to take advantage of cloud resiliency</a:t>
            </a:r>
          </a:p>
        </p:txBody>
      </p:sp>
      <p:grpSp>
        <p:nvGrpSpPr>
          <p:cNvPr id="6" name="Group 5"/>
          <p:cNvGrpSpPr/>
          <p:nvPr/>
        </p:nvGrpSpPr>
        <p:grpSpPr>
          <a:xfrm>
            <a:off x="470252" y="875778"/>
            <a:ext cx="4351914" cy="3155138"/>
            <a:chOff x="461626" y="1833305"/>
            <a:chExt cx="4351914" cy="315513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26" y="1833305"/>
              <a:ext cx="4351914" cy="3155138"/>
            </a:xfrm>
            <a:prstGeom prst="rect">
              <a:avLst/>
            </a:prstGeom>
          </p:spPr>
        </p:pic>
        <p:sp>
          <p:nvSpPr>
            <p:cNvPr id="5" name="TextBox 4"/>
            <p:cNvSpPr txBox="1"/>
            <p:nvPr/>
          </p:nvSpPr>
          <p:spPr>
            <a:xfrm rot="20499322">
              <a:off x="1950029" y="2532591"/>
              <a:ext cx="1828800" cy="731520"/>
            </a:xfrm>
            <a:prstGeom prst="rect">
              <a:avLst/>
            </a:prstGeom>
            <a:solidFill>
              <a:schemeClr val="bg1"/>
            </a:solidFill>
          </p:spPr>
          <p:txBody>
            <a:bodyPr wrap="square" rtlCol="0" anchor="ctr">
              <a:spAutoFit/>
            </a:bodyPr>
            <a:lstStyle/>
            <a:p>
              <a:pPr algn="ctr"/>
              <a:r>
                <a:rPr lang="en-US" sz="2000" b="1" dirty="0">
                  <a:latin typeface="Segoe Print" panose="02000600000000000000" pitchFamily="2" charset="0"/>
                </a:rPr>
                <a:t>Takeaways</a:t>
              </a:r>
            </a:p>
          </p:txBody>
        </p:sp>
      </p:grpSp>
      <p:sp>
        <p:nvSpPr>
          <p:cNvPr id="7" name="Rectangle 6"/>
          <p:cNvSpPr/>
          <p:nvPr/>
        </p:nvSpPr>
        <p:spPr>
          <a:xfrm>
            <a:off x="379562" y="4157936"/>
            <a:ext cx="4433978" cy="2677656"/>
          </a:xfrm>
          <a:prstGeom prst="rect">
            <a:avLst/>
          </a:prstGeom>
        </p:spPr>
        <p:txBody>
          <a:bodyPr wrap="square">
            <a:spAutoFit/>
          </a:bodyPr>
          <a:lstStyle/>
          <a:p>
            <a:pPr marL="0" lvl="1"/>
            <a:r>
              <a:rPr lang="en-US" b="1" dirty="0">
                <a:latin typeface="Segoe Print" panose="02000600000000000000" pitchFamily="2" charset="0"/>
              </a:rPr>
              <a:t>Recommendations:</a:t>
            </a:r>
          </a:p>
          <a:p>
            <a:pPr marL="227013" lvl="1" indent="-227013">
              <a:buFont typeface="Arial" panose="020B0604020202020204" pitchFamily="34" charset="0"/>
              <a:buChar char="•"/>
            </a:pPr>
            <a:r>
              <a:rPr lang="en-US" sz="1500" b="1" dirty="0">
                <a:latin typeface="Segoe Print" panose="02000600000000000000" pitchFamily="2" charset="0"/>
              </a:rPr>
              <a:t>Evaluate public cloud as an accepted deployment model.</a:t>
            </a:r>
          </a:p>
          <a:p>
            <a:pPr marL="227013" lvl="1" indent="-227013">
              <a:buFont typeface="Arial" panose="020B0604020202020204" pitchFamily="34" charset="0"/>
              <a:buChar char="•"/>
            </a:pPr>
            <a:r>
              <a:rPr lang="en-US" sz="1500" b="1" dirty="0">
                <a:latin typeface="Segoe Print" panose="02000600000000000000" pitchFamily="2" charset="0"/>
              </a:rPr>
              <a:t>Determine the level of automation and self-service required.</a:t>
            </a:r>
          </a:p>
          <a:p>
            <a:pPr marL="227013" lvl="1" indent="-227013">
              <a:buFont typeface="Arial" panose="020B0604020202020204" pitchFamily="34" charset="0"/>
              <a:buChar char="•"/>
            </a:pPr>
            <a:r>
              <a:rPr lang="en-US" sz="1500" b="1" dirty="0">
                <a:latin typeface="Segoe Print" panose="02000600000000000000" pitchFamily="2" charset="0"/>
              </a:rPr>
              <a:t>Evaluate hosted private cloud as an alternative to building a private cloud.</a:t>
            </a:r>
          </a:p>
          <a:p>
            <a:pPr marL="227013" lvl="1" indent="-227013">
              <a:buFont typeface="Arial" panose="020B0604020202020204" pitchFamily="34" charset="0"/>
              <a:buChar char="•"/>
            </a:pPr>
            <a:r>
              <a:rPr lang="en-US" sz="1500" b="1" dirty="0">
                <a:latin typeface="Segoe Print" panose="02000600000000000000" pitchFamily="2" charset="0"/>
              </a:rPr>
              <a:t>The order of preference should be </a:t>
            </a:r>
            <a:r>
              <a:rPr lang="en-US" sz="1500" b="1" dirty="0" err="1">
                <a:latin typeface="Segoe Print" panose="02000600000000000000" pitchFamily="2" charset="0"/>
              </a:rPr>
              <a:t>BPaaS</a:t>
            </a:r>
            <a:r>
              <a:rPr lang="en-US" sz="1500" b="1" dirty="0">
                <a:latin typeface="Segoe Print" panose="02000600000000000000" pitchFamily="2" charset="0"/>
              </a:rPr>
              <a:t>, SaaS, PaaS, IaaS.</a:t>
            </a:r>
          </a:p>
          <a:p>
            <a:pPr marL="227013" lvl="1" indent="-227013">
              <a:buFont typeface="Arial" panose="020B0604020202020204" pitchFamily="34" charset="0"/>
              <a:buChar char="•"/>
            </a:pPr>
            <a:r>
              <a:rPr lang="en-US" sz="1500" b="1" dirty="0">
                <a:latin typeface="Segoe Print" panose="02000600000000000000" pitchFamily="2" charset="0"/>
              </a:rPr>
              <a:t>The Cloud Maturity model should be IaaS, PaaS, SaaS, </a:t>
            </a:r>
            <a:r>
              <a:rPr lang="en-US" sz="1500" b="1" dirty="0" err="1">
                <a:latin typeface="Segoe Print" panose="02000600000000000000" pitchFamily="2" charset="0"/>
              </a:rPr>
              <a:t>BPaaS</a:t>
            </a:r>
            <a:r>
              <a:rPr lang="en-US" sz="1500" b="1" dirty="0">
                <a:latin typeface="Segoe Print" panose="02000600000000000000" pitchFamily="2" charset="0"/>
              </a:rPr>
              <a:t>.</a:t>
            </a:r>
          </a:p>
        </p:txBody>
      </p:sp>
      <p:sp>
        <p:nvSpPr>
          <p:cNvPr id="8" name="Rectangle 7"/>
          <p:cNvSpPr/>
          <p:nvPr/>
        </p:nvSpPr>
        <p:spPr>
          <a:xfrm>
            <a:off x="1259600" y="51756"/>
            <a:ext cx="8514128" cy="707886"/>
          </a:xfrm>
          <a:prstGeom prst="rect">
            <a:avLst/>
          </a:prstGeom>
        </p:spPr>
        <p:txBody>
          <a:bodyPr wrap="square">
            <a:spAutoFit/>
          </a:bodyPr>
          <a:lstStyle/>
          <a:p>
            <a:pPr>
              <a:spcAft>
                <a:spcPts val="600"/>
              </a:spcAft>
              <a:buClr>
                <a:srgbClr val="C00000"/>
              </a:buClr>
            </a:pPr>
            <a:r>
              <a:rPr lang="en-US" sz="4000" dirty="0">
                <a:latin typeface="+mj-lt"/>
                <a:ea typeface="+mj-ea"/>
                <a:cs typeface="+mj-cs"/>
              </a:rPr>
              <a:t>Key Takeaways</a:t>
            </a:r>
          </a:p>
        </p:txBody>
      </p:sp>
      <p:sp>
        <p:nvSpPr>
          <p:cNvPr id="2" name="Date Placeholder 1"/>
          <p:cNvSpPr>
            <a:spLocks noGrp="1"/>
          </p:cNvSpPr>
          <p:nvPr>
            <p:ph type="dt" sz="half" idx="10"/>
          </p:nvPr>
        </p:nvSpPr>
        <p:spPr/>
        <p:txBody>
          <a:bodyPr/>
          <a:lstStyle/>
          <a:p>
            <a:r>
              <a:rPr lang="en-US"/>
              <a:t>08/04/2018 version 0.00</a:t>
            </a:r>
          </a:p>
        </p:txBody>
      </p:sp>
      <p:sp>
        <p:nvSpPr>
          <p:cNvPr id="9" name="Slide Number Placeholder 8"/>
          <p:cNvSpPr>
            <a:spLocks noGrp="1"/>
          </p:cNvSpPr>
          <p:nvPr>
            <p:ph type="sldNum" sz="quarter" idx="12"/>
          </p:nvPr>
        </p:nvSpPr>
        <p:spPr/>
        <p:txBody>
          <a:bodyPr/>
          <a:lstStyle/>
          <a:p>
            <a:fld id="{C6ADAEF1-65ED-4509-A757-C1E47840B4B8}" type="slidenum">
              <a:rPr lang="en-US" smtClean="0"/>
              <a:t>31</a:t>
            </a:fld>
            <a:endParaRPr lang="en-US"/>
          </a:p>
        </p:txBody>
      </p:sp>
    </p:spTree>
    <p:extLst>
      <p:ext uri="{BB962C8B-B14F-4D97-AF65-F5344CB8AC3E}">
        <p14:creationId xmlns:p14="http://schemas.microsoft.com/office/powerpoint/2010/main" val="1405716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11" y="2817381"/>
            <a:ext cx="2646565" cy="1325563"/>
          </a:xfrm>
        </p:spPr>
        <p:txBody>
          <a:bodyPr/>
          <a:lstStyle/>
          <a:p>
            <a:r>
              <a:rPr lang="en-US" altLang="en-US" b="1" dirty="0">
                <a:solidFill>
                  <a:srgbClr val="002060"/>
                </a:solidFill>
                <a:effectLst>
                  <a:outerShdw blurRad="38100" dist="38100" dir="2700000" algn="tl">
                    <a:srgbClr val="C0C0C0"/>
                  </a:outerShdw>
                </a:effectLst>
              </a:rPr>
              <a:t>Appendix</a:t>
            </a:r>
            <a:endParaRPr lang="en-US" dirty="0">
              <a:solidFill>
                <a:srgbClr val="002060"/>
              </a:solidFill>
            </a:endParaRPr>
          </a:p>
        </p:txBody>
      </p:sp>
    </p:spTree>
    <p:extLst>
      <p:ext uri="{BB962C8B-B14F-4D97-AF65-F5344CB8AC3E}">
        <p14:creationId xmlns:p14="http://schemas.microsoft.com/office/powerpoint/2010/main" val="126492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F5E22A6B-EA90-4860-A8B1-E097AB9085F5}" type="slidenum">
              <a:rPr lang="en-US" smtClean="0"/>
              <a:t>33</a:t>
            </a:fld>
            <a:endParaRPr lang="en-US"/>
          </a:p>
        </p:txBody>
      </p:sp>
      <p:sp>
        <p:nvSpPr>
          <p:cNvPr id="4" name="Rectangle 3"/>
          <p:cNvSpPr/>
          <p:nvPr/>
        </p:nvSpPr>
        <p:spPr>
          <a:xfrm>
            <a:off x="966216" y="-121005"/>
            <a:ext cx="7194374" cy="584775"/>
          </a:xfrm>
          <a:prstGeom prst="rect">
            <a:avLst/>
          </a:prstGeom>
        </p:spPr>
        <p:txBody>
          <a:bodyPr wrap="square">
            <a:spAutoFit/>
          </a:bodyPr>
          <a:lstStyle/>
          <a:p>
            <a:pPr>
              <a:spcAft>
                <a:spcPts val="900"/>
              </a:spcAft>
              <a:buClr>
                <a:srgbClr val="C00000"/>
              </a:buClr>
            </a:pPr>
            <a:r>
              <a:rPr lang="en-US" sz="3200" dirty="0">
                <a:solidFill>
                  <a:schemeClr val="tx1">
                    <a:lumMod val="90000"/>
                    <a:lumOff val="10000"/>
                  </a:schemeClr>
                </a:solidFill>
                <a:latin typeface="+mj-lt"/>
                <a:ea typeface="Tahoma" panose="020B0604030504040204" pitchFamily="34" charset="0"/>
                <a:cs typeface="Tahoma" panose="020B0604030504040204" pitchFamily="34" charset="0"/>
              </a:rPr>
              <a:t>ACE Cloud Governance Teams Structure</a:t>
            </a:r>
          </a:p>
        </p:txBody>
      </p:sp>
      <p:sp>
        <p:nvSpPr>
          <p:cNvPr id="5" name="Arrow: Right 4"/>
          <p:cNvSpPr/>
          <p:nvPr/>
        </p:nvSpPr>
        <p:spPr>
          <a:xfrm rot="5400000">
            <a:off x="-2190355" y="3166267"/>
            <a:ext cx="5821178" cy="73152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Initiative and Guidance</a:t>
            </a:r>
          </a:p>
        </p:txBody>
      </p:sp>
      <p:sp>
        <p:nvSpPr>
          <p:cNvPr id="6" name="TextBox 5"/>
          <p:cNvSpPr txBox="1"/>
          <p:nvPr/>
        </p:nvSpPr>
        <p:spPr>
          <a:xfrm>
            <a:off x="3462784" y="6504017"/>
            <a:ext cx="5266433" cy="276999"/>
          </a:xfrm>
          <a:prstGeom prst="rect">
            <a:avLst/>
          </a:prstGeom>
          <a:solidFill>
            <a:schemeClr val="bg1">
              <a:lumMod val="85000"/>
            </a:schemeClr>
          </a:solidFill>
          <a:ln>
            <a:noFill/>
          </a:ln>
        </p:spPr>
        <p:txBody>
          <a:bodyPr wrap="square" rtlCol="0">
            <a:spAutoFit/>
          </a:bodyPr>
          <a:lstStyle/>
          <a:p>
            <a:r>
              <a:rPr lang="en-US" sz="1200" dirty="0"/>
              <a:t>These roles are subject to revision based on guidance provided by ACE leadership.</a:t>
            </a:r>
          </a:p>
        </p:txBody>
      </p:sp>
      <p:sp>
        <p:nvSpPr>
          <p:cNvPr id="8" name="Rectangle 7"/>
          <p:cNvSpPr/>
          <p:nvPr/>
        </p:nvSpPr>
        <p:spPr>
          <a:xfrm>
            <a:off x="5642670" y="2392482"/>
            <a:ext cx="5910553" cy="32083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ACE Organization Structure</a:t>
            </a:r>
          </a:p>
        </p:txBody>
      </p:sp>
      <p:sp>
        <p:nvSpPr>
          <p:cNvPr id="9" name="Rectangle 8"/>
          <p:cNvSpPr/>
          <p:nvPr/>
        </p:nvSpPr>
        <p:spPr>
          <a:xfrm>
            <a:off x="7331647" y="2647483"/>
            <a:ext cx="1097280" cy="341006"/>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CIO</a:t>
            </a:r>
          </a:p>
          <a:p>
            <a:pPr algn="ctr"/>
            <a:r>
              <a:rPr lang="en-US" sz="1100" dirty="0"/>
              <a:t>(Chris Simpson)</a:t>
            </a:r>
          </a:p>
        </p:txBody>
      </p:sp>
      <p:sp>
        <p:nvSpPr>
          <p:cNvPr id="10" name="Rectangle 9"/>
          <p:cNvSpPr/>
          <p:nvPr/>
        </p:nvSpPr>
        <p:spPr>
          <a:xfrm>
            <a:off x="5956452" y="3179467"/>
            <a:ext cx="1097280" cy="338328"/>
          </a:xfrm>
          <a:prstGeom prst="rect">
            <a:avLst/>
          </a:prstGeom>
          <a:solidFill>
            <a:schemeClr val="accent1">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Lance Weaver</a:t>
            </a:r>
          </a:p>
        </p:txBody>
      </p:sp>
      <p:sp>
        <p:nvSpPr>
          <p:cNvPr id="11" name="Rectangle 10"/>
          <p:cNvSpPr/>
          <p:nvPr/>
        </p:nvSpPr>
        <p:spPr>
          <a:xfrm>
            <a:off x="7329960" y="3180789"/>
            <a:ext cx="1097280" cy="338328"/>
          </a:xfrm>
          <a:prstGeom prst="rect">
            <a:avLst/>
          </a:prstGeom>
          <a:solidFill>
            <a:schemeClr val="accent1">
              <a:lumMod val="75000"/>
            </a:schemeClr>
          </a:solidFill>
          <a:ln>
            <a:prstDash val="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Andrew </a:t>
            </a:r>
            <a:r>
              <a:rPr lang="en-US" sz="1100" dirty="0" err="1"/>
              <a:t>Bereczky</a:t>
            </a:r>
            <a:endParaRPr lang="en-US" sz="1100" dirty="0"/>
          </a:p>
        </p:txBody>
      </p:sp>
      <p:sp>
        <p:nvSpPr>
          <p:cNvPr id="12" name="Rectangle 11"/>
          <p:cNvSpPr/>
          <p:nvPr/>
        </p:nvSpPr>
        <p:spPr>
          <a:xfrm>
            <a:off x="8598642" y="3183915"/>
            <a:ext cx="1097280" cy="338328"/>
          </a:xfrm>
          <a:prstGeom prst="rect">
            <a:avLst/>
          </a:prstGeom>
          <a:solidFill>
            <a:schemeClr val="accent1">
              <a:lumMod val="75000"/>
            </a:schemeClr>
          </a:solidFill>
          <a:ln>
            <a:prstDash val="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Garrett Anderson</a:t>
            </a:r>
          </a:p>
        </p:txBody>
      </p:sp>
      <p:sp>
        <p:nvSpPr>
          <p:cNvPr id="13" name="Rectangle 12"/>
          <p:cNvSpPr/>
          <p:nvPr/>
        </p:nvSpPr>
        <p:spPr>
          <a:xfrm>
            <a:off x="7329960" y="3648633"/>
            <a:ext cx="1097280" cy="338328"/>
          </a:xfrm>
          <a:prstGeom prst="rect">
            <a:avLst/>
          </a:prstGeom>
          <a:solidFill>
            <a:schemeClr val="accent2">
              <a:lumMod val="75000"/>
            </a:schemeClr>
          </a:solidFill>
          <a:ln>
            <a:solidFill>
              <a:schemeClr val="accent2">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 Arch. (Jim M.)</a:t>
            </a:r>
          </a:p>
        </p:txBody>
      </p:sp>
      <p:sp>
        <p:nvSpPr>
          <p:cNvPr id="14" name="Rectangle 13"/>
          <p:cNvSpPr/>
          <p:nvPr/>
        </p:nvSpPr>
        <p:spPr>
          <a:xfrm>
            <a:off x="5956452" y="4117109"/>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PMO</a:t>
            </a:r>
          </a:p>
          <a:p>
            <a:pPr algn="ctr"/>
            <a:r>
              <a:rPr lang="en-US" sz="1100" dirty="0"/>
              <a:t>(David K., et al)</a:t>
            </a:r>
          </a:p>
        </p:txBody>
      </p:sp>
      <p:sp>
        <p:nvSpPr>
          <p:cNvPr id="15" name="Rectangle 14"/>
          <p:cNvSpPr/>
          <p:nvPr/>
        </p:nvSpPr>
        <p:spPr>
          <a:xfrm>
            <a:off x="5956452" y="4586423"/>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Business Arch. (</a:t>
            </a:r>
            <a:r>
              <a:rPr lang="en-US" sz="1100" dirty="0" err="1"/>
              <a:t>Saurav</a:t>
            </a:r>
            <a:r>
              <a:rPr lang="en-US" sz="1100" dirty="0"/>
              <a:t> B.)</a:t>
            </a:r>
          </a:p>
        </p:txBody>
      </p:sp>
      <p:sp>
        <p:nvSpPr>
          <p:cNvPr id="16" name="Rectangle 15"/>
          <p:cNvSpPr/>
          <p:nvPr/>
        </p:nvSpPr>
        <p:spPr>
          <a:xfrm>
            <a:off x="5956452" y="5055737"/>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BI</a:t>
            </a:r>
          </a:p>
          <a:p>
            <a:pPr algn="ctr"/>
            <a:r>
              <a:rPr lang="en-US" sz="1100" dirty="0"/>
              <a:t>(Scott K.)</a:t>
            </a:r>
          </a:p>
        </p:txBody>
      </p:sp>
      <p:sp>
        <p:nvSpPr>
          <p:cNvPr id="17" name="Rectangle 16"/>
          <p:cNvSpPr/>
          <p:nvPr/>
        </p:nvSpPr>
        <p:spPr>
          <a:xfrm>
            <a:off x="5956452" y="3670430"/>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EA </a:t>
            </a:r>
          </a:p>
          <a:p>
            <a:pPr algn="ctr"/>
            <a:r>
              <a:rPr lang="en-US" sz="1100" dirty="0">
                <a:solidFill>
                  <a:schemeClr val="bg1"/>
                </a:solidFill>
              </a:rPr>
              <a:t>(Goutham N.)</a:t>
            </a:r>
          </a:p>
        </p:txBody>
      </p:sp>
      <p:sp>
        <p:nvSpPr>
          <p:cNvPr id="18" name="Rectangle 17"/>
          <p:cNvSpPr/>
          <p:nvPr/>
        </p:nvSpPr>
        <p:spPr>
          <a:xfrm>
            <a:off x="8598642" y="3650512"/>
            <a:ext cx="1097280" cy="338328"/>
          </a:xfrm>
          <a:prstGeom prst="rect">
            <a:avLst/>
          </a:prstGeom>
          <a:solidFill>
            <a:srgbClr val="00B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Information (Craig T.)</a:t>
            </a:r>
          </a:p>
        </p:txBody>
      </p:sp>
      <p:sp>
        <p:nvSpPr>
          <p:cNvPr id="19" name="Rectangle 18"/>
          <p:cNvSpPr/>
          <p:nvPr/>
        </p:nvSpPr>
        <p:spPr>
          <a:xfrm>
            <a:off x="8598642" y="4117109"/>
            <a:ext cx="1097280" cy="338328"/>
          </a:xfrm>
          <a:prstGeom prst="rect">
            <a:avLst/>
          </a:prstGeom>
          <a:solidFill>
            <a:srgbClr val="00B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Service Mgmt. (</a:t>
            </a:r>
            <a:r>
              <a:rPr lang="en-US" sz="1100" dirty="0" err="1"/>
              <a:t>Ildiko</a:t>
            </a:r>
            <a:r>
              <a:rPr lang="en-US" sz="1100" dirty="0"/>
              <a:t> A.)</a:t>
            </a:r>
          </a:p>
        </p:txBody>
      </p:sp>
      <p:sp>
        <p:nvSpPr>
          <p:cNvPr id="20" name="Rectangle 19"/>
          <p:cNvSpPr/>
          <p:nvPr/>
        </p:nvSpPr>
        <p:spPr>
          <a:xfrm>
            <a:off x="8598642" y="4583705"/>
            <a:ext cx="1097280" cy="338328"/>
          </a:xfrm>
          <a:prstGeom prst="rect">
            <a:avLst/>
          </a:prstGeom>
          <a:solidFill>
            <a:srgbClr val="00B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Product </a:t>
            </a:r>
            <a:r>
              <a:rPr lang="en-US" sz="1100" dirty="0" err="1">
                <a:solidFill>
                  <a:schemeClr val="bg1"/>
                </a:solidFill>
              </a:rPr>
              <a:t>Dlvy</a:t>
            </a:r>
            <a:r>
              <a:rPr lang="en-US" sz="1100" dirty="0">
                <a:solidFill>
                  <a:schemeClr val="bg1"/>
                </a:solidFill>
              </a:rPr>
              <a:t>. (Gordon S.)</a:t>
            </a:r>
          </a:p>
        </p:txBody>
      </p:sp>
      <p:sp>
        <p:nvSpPr>
          <p:cNvPr id="21" name="Rectangle 20"/>
          <p:cNvSpPr/>
          <p:nvPr/>
        </p:nvSpPr>
        <p:spPr>
          <a:xfrm>
            <a:off x="10005511" y="3087433"/>
            <a:ext cx="1349309" cy="1969289"/>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131525" y="3186191"/>
            <a:ext cx="1097280" cy="338328"/>
          </a:xfrm>
          <a:prstGeom prst="rect">
            <a:avLst/>
          </a:prstGeom>
          <a:solidFill>
            <a:schemeClr val="accent1">
              <a:lumMod val="75000"/>
            </a:schemeClr>
          </a:solidFill>
          <a:ln>
            <a:prstDash val="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CLO </a:t>
            </a:r>
          </a:p>
          <a:p>
            <a:pPr algn="ctr"/>
            <a:r>
              <a:rPr lang="en-US" sz="1100" dirty="0"/>
              <a:t>(Avery B.)</a:t>
            </a:r>
          </a:p>
        </p:txBody>
      </p:sp>
      <p:sp>
        <p:nvSpPr>
          <p:cNvPr id="23" name="Rectangle 22"/>
          <p:cNvSpPr/>
          <p:nvPr/>
        </p:nvSpPr>
        <p:spPr>
          <a:xfrm>
            <a:off x="10131525" y="4591796"/>
            <a:ext cx="1097280" cy="338328"/>
          </a:xfrm>
          <a:prstGeom prst="rect">
            <a:avLst/>
          </a:prstGeom>
          <a:solidFill>
            <a:schemeClr val="accent1">
              <a:lumMod val="75000"/>
            </a:schemeClr>
          </a:solidFill>
          <a:ln>
            <a:prstDash val="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r>
              <a:rPr lang="en-US" sz="1100" dirty="0"/>
              <a:t>/ClubLabs (Guy O.)</a:t>
            </a:r>
          </a:p>
        </p:txBody>
      </p:sp>
      <p:sp>
        <p:nvSpPr>
          <p:cNvPr id="24" name="Rectangle 23"/>
          <p:cNvSpPr/>
          <p:nvPr/>
        </p:nvSpPr>
        <p:spPr>
          <a:xfrm>
            <a:off x="10131525" y="4118507"/>
            <a:ext cx="1097280" cy="338328"/>
          </a:xfrm>
          <a:prstGeom prst="rect">
            <a:avLst/>
          </a:prstGeom>
          <a:solidFill>
            <a:schemeClr val="accent1">
              <a:lumMod val="75000"/>
            </a:schemeClr>
          </a:solidFill>
          <a:ln>
            <a:prstDash val="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CDO</a:t>
            </a:r>
          </a:p>
          <a:p>
            <a:pPr algn="ctr"/>
            <a:r>
              <a:rPr lang="en-US" sz="1100" dirty="0"/>
              <a:t>(Erik R.)</a:t>
            </a:r>
          </a:p>
        </p:txBody>
      </p:sp>
      <p:sp>
        <p:nvSpPr>
          <p:cNvPr id="25" name="Rectangle 24"/>
          <p:cNvSpPr/>
          <p:nvPr/>
        </p:nvSpPr>
        <p:spPr>
          <a:xfrm>
            <a:off x="10131525" y="3644247"/>
            <a:ext cx="1097280" cy="338328"/>
          </a:xfrm>
          <a:prstGeom prst="rect">
            <a:avLst/>
          </a:prstGeom>
          <a:solidFill>
            <a:schemeClr val="accent1">
              <a:lumMod val="75000"/>
            </a:schemeClr>
          </a:solidFill>
          <a:ln>
            <a:prstDash val="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CPO</a:t>
            </a:r>
          </a:p>
          <a:p>
            <a:pPr algn="ctr"/>
            <a:r>
              <a:rPr lang="en-US" sz="1100" dirty="0"/>
              <a:t>(Mark R.)</a:t>
            </a:r>
          </a:p>
        </p:txBody>
      </p:sp>
      <p:cxnSp>
        <p:nvCxnSpPr>
          <p:cNvPr id="26" name="Connector: Elbow 25"/>
          <p:cNvCxnSpPr>
            <a:stCxn id="9" idx="2"/>
            <a:endCxn id="10" idx="0"/>
          </p:cNvCxnSpPr>
          <p:nvPr/>
        </p:nvCxnSpPr>
        <p:spPr>
          <a:xfrm rot="5400000">
            <a:off x="7097201" y="2396381"/>
            <a:ext cx="190978" cy="13751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9" idx="2"/>
            <a:endCxn id="11" idx="0"/>
          </p:cNvCxnSpPr>
          <p:nvPr/>
        </p:nvCxnSpPr>
        <p:spPr>
          <a:xfrm rot="5400000">
            <a:off x="7783294" y="3083796"/>
            <a:ext cx="192300" cy="16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a:stCxn id="9" idx="2"/>
            <a:endCxn id="12" idx="0"/>
          </p:cNvCxnSpPr>
          <p:nvPr/>
        </p:nvCxnSpPr>
        <p:spPr>
          <a:xfrm rot="16200000" flipH="1">
            <a:off x="8416071" y="2452704"/>
            <a:ext cx="195426" cy="1266995"/>
          </a:xfrm>
          <a:prstGeom prst="bentConnector3">
            <a:avLst>
              <a:gd name="adj1" fmla="val 41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9" idx="3"/>
            <a:endCxn id="21" idx="0"/>
          </p:cNvCxnSpPr>
          <p:nvPr/>
        </p:nvCxnSpPr>
        <p:spPr>
          <a:xfrm>
            <a:off x="8428927" y="2817986"/>
            <a:ext cx="2251239" cy="26944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3" idx="0"/>
          </p:cNvCxnSpPr>
          <p:nvPr/>
        </p:nvCxnSpPr>
        <p:spPr>
          <a:xfrm>
            <a:off x="7878600" y="3519117"/>
            <a:ext cx="0" cy="129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12" idx="3"/>
            <a:endCxn id="18" idx="3"/>
          </p:cNvCxnSpPr>
          <p:nvPr/>
        </p:nvCxnSpPr>
        <p:spPr>
          <a:xfrm>
            <a:off x="9695922" y="3353079"/>
            <a:ext cx="12700" cy="46659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12" idx="3"/>
            <a:endCxn id="19" idx="3"/>
          </p:cNvCxnSpPr>
          <p:nvPr/>
        </p:nvCxnSpPr>
        <p:spPr>
          <a:xfrm>
            <a:off x="9695922" y="3353079"/>
            <a:ext cx="12700" cy="93319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12" idx="3"/>
            <a:endCxn id="20" idx="3"/>
          </p:cNvCxnSpPr>
          <p:nvPr/>
        </p:nvCxnSpPr>
        <p:spPr>
          <a:xfrm>
            <a:off x="9695922" y="3353079"/>
            <a:ext cx="12700" cy="139979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p:cNvCxnSpPr>
            <a:stCxn id="90" idx="3"/>
            <a:endCxn id="8" idx="0"/>
          </p:cNvCxnSpPr>
          <p:nvPr/>
        </p:nvCxnSpPr>
        <p:spPr>
          <a:xfrm flipH="1">
            <a:off x="8597947" y="1316075"/>
            <a:ext cx="1701993" cy="1076407"/>
          </a:xfrm>
          <a:prstGeom prst="bentConnector4">
            <a:avLst>
              <a:gd name="adj1" fmla="val -13431"/>
              <a:gd name="adj2" fmla="val 82907"/>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205029" y="1975460"/>
            <a:ext cx="665564" cy="261610"/>
          </a:xfrm>
          <a:prstGeom prst="rect">
            <a:avLst/>
          </a:prstGeom>
          <a:noFill/>
        </p:spPr>
        <p:txBody>
          <a:bodyPr wrap="square" rtlCol="0">
            <a:spAutoFit/>
          </a:bodyPr>
          <a:lstStyle/>
          <a:p>
            <a:r>
              <a:rPr lang="en-US" sz="1100" dirty="0"/>
              <a:t>Informs</a:t>
            </a:r>
          </a:p>
        </p:txBody>
      </p:sp>
      <p:sp>
        <p:nvSpPr>
          <p:cNvPr id="47" name="Rectangle 46"/>
          <p:cNvSpPr/>
          <p:nvPr/>
        </p:nvSpPr>
        <p:spPr>
          <a:xfrm>
            <a:off x="1107818" y="2376224"/>
            <a:ext cx="3977640" cy="183578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ctr">
              <a:lnSpc>
                <a:spcPct val="107000"/>
              </a:lnSpc>
              <a:spcBef>
                <a:spcPts val="0"/>
              </a:spcBef>
              <a:spcAft>
                <a:spcPts val="0"/>
              </a:spcAft>
            </a:pPr>
            <a:r>
              <a:rPr lang="en-US" sz="1200" b="1" dirty="0">
                <a:latin typeface="Calibri" panose="020F0502020204030204" pitchFamily="34" charset="0"/>
                <a:ea typeface="Calibri" panose="020F0502020204030204" pitchFamily="34" charset="0"/>
                <a:cs typeface="Times New Roman" panose="02020603050405020304" pitchFamily="18" charset="0"/>
              </a:rPr>
              <a:t>Working Group</a:t>
            </a:r>
          </a:p>
          <a:p>
            <a:pPr marR="0" lvl="0" algn="ctr">
              <a:lnSpc>
                <a:spcPct val="107000"/>
              </a:lnSpc>
              <a:spcBef>
                <a:spcPts val="0"/>
              </a:spcBef>
              <a:spcAft>
                <a:spcPts val="0"/>
              </a:spcAft>
            </a:pPr>
            <a:r>
              <a:rPr lang="en-US" sz="1200" b="1" dirty="0">
                <a:latin typeface="Calibri" panose="020F0502020204030204" pitchFamily="34" charset="0"/>
                <a:ea typeface="Calibri" panose="020F0502020204030204" pitchFamily="34" charset="0"/>
                <a:cs typeface="Times New Roman" panose="02020603050405020304" pitchFamily="18" charset="0"/>
              </a:rPr>
              <a:t> </a:t>
            </a:r>
          </a:p>
        </p:txBody>
      </p:sp>
      <p:sp>
        <p:nvSpPr>
          <p:cNvPr id="48" name="Rectangle 47"/>
          <p:cNvSpPr/>
          <p:nvPr/>
        </p:nvSpPr>
        <p:spPr>
          <a:xfrm>
            <a:off x="1229063" y="2649223"/>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Networking (Juan V.)</a:t>
            </a:r>
          </a:p>
        </p:txBody>
      </p:sp>
      <p:sp>
        <p:nvSpPr>
          <p:cNvPr id="49" name="Rectangle 48"/>
          <p:cNvSpPr/>
          <p:nvPr/>
        </p:nvSpPr>
        <p:spPr>
          <a:xfrm>
            <a:off x="2541096" y="2649223"/>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Converg’d</a:t>
            </a:r>
            <a:r>
              <a:rPr lang="en-US" sz="1100" dirty="0"/>
              <a:t> Infra. </a:t>
            </a:r>
          </a:p>
          <a:p>
            <a:pPr algn="ctr"/>
            <a:r>
              <a:rPr lang="en-US" sz="1100" dirty="0"/>
              <a:t>(Henry S.)</a:t>
            </a:r>
          </a:p>
        </p:txBody>
      </p:sp>
      <p:sp>
        <p:nvSpPr>
          <p:cNvPr id="50" name="Rectangle 49"/>
          <p:cNvSpPr/>
          <p:nvPr/>
        </p:nvSpPr>
        <p:spPr>
          <a:xfrm>
            <a:off x="3853129" y="2649223"/>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Ent. Comp.</a:t>
            </a:r>
          </a:p>
          <a:p>
            <a:pPr algn="ctr"/>
            <a:r>
              <a:rPr lang="en-US" sz="1100" dirty="0"/>
              <a:t>(Tim P.)</a:t>
            </a:r>
          </a:p>
        </p:txBody>
      </p:sp>
      <p:sp>
        <p:nvSpPr>
          <p:cNvPr id="51" name="Rectangle 50"/>
          <p:cNvSpPr/>
          <p:nvPr/>
        </p:nvSpPr>
        <p:spPr>
          <a:xfrm>
            <a:off x="1229063" y="3158181"/>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InfoSec</a:t>
            </a:r>
          </a:p>
          <a:p>
            <a:pPr algn="ctr"/>
            <a:r>
              <a:rPr lang="en-US" sz="1100" dirty="0"/>
              <a:t>(Jim M.)</a:t>
            </a:r>
          </a:p>
        </p:txBody>
      </p:sp>
      <p:sp>
        <p:nvSpPr>
          <p:cNvPr id="52" name="Rectangle 51"/>
          <p:cNvSpPr/>
          <p:nvPr/>
        </p:nvSpPr>
        <p:spPr>
          <a:xfrm>
            <a:off x="2541096" y="3158181"/>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EA</a:t>
            </a:r>
          </a:p>
          <a:p>
            <a:pPr algn="ctr"/>
            <a:r>
              <a:rPr lang="en-US" sz="1100" dirty="0"/>
              <a:t>(Dave C.)</a:t>
            </a:r>
          </a:p>
        </p:txBody>
      </p:sp>
      <p:sp>
        <p:nvSpPr>
          <p:cNvPr id="53" name="Rectangle 52"/>
          <p:cNvSpPr/>
          <p:nvPr/>
        </p:nvSpPr>
        <p:spPr>
          <a:xfrm>
            <a:off x="3853129" y="3158181"/>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EA Networking (David D.)</a:t>
            </a:r>
          </a:p>
        </p:txBody>
      </p:sp>
      <p:sp>
        <p:nvSpPr>
          <p:cNvPr id="55" name="Rectangle 54"/>
          <p:cNvSpPr/>
          <p:nvPr/>
        </p:nvSpPr>
        <p:spPr>
          <a:xfrm>
            <a:off x="1229063" y="367288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r>
              <a:rPr lang="en-US" sz="1100" dirty="0"/>
              <a:t>/ClubLabs (Guy O.)</a:t>
            </a:r>
          </a:p>
        </p:txBody>
      </p:sp>
      <p:sp>
        <p:nvSpPr>
          <p:cNvPr id="56" name="Rectangle 55"/>
          <p:cNvSpPr/>
          <p:nvPr/>
        </p:nvSpPr>
        <p:spPr>
          <a:xfrm>
            <a:off x="2541096" y="3672887"/>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Procurement (Mark R.)</a:t>
            </a:r>
          </a:p>
        </p:txBody>
      </p:sp>
      <p:cxnSp>
        <p:nvCxnSpPr>
          <p:cNvPr id="57" name="Straight Arrow Connector 197"/>
          <p:cNvCxnSpPr>
            <a:stCxn id="47" idx="0"/>
            <a:endCxn id="90" idx="2"/>
          </p:cNvCxnSpPr>
          <p:nvPr/>
        </p:nvCxnSpPr>
        <p:spPr>
          <a:xfrm rot="5400000" flipH="1" flipV="1">
            <a:off x="5358116" y="-236964"/>
            <a:ext cx="351711" cy="48746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666231" y="1975460"/>
            <a:ext cx="1003226" cy="430887"/>
          </a:xfrm>
          <a:prstGeom prst="rect">
            <a:avLst/>
          </a:prstGeom>
          <a:noFill/>
        </p:spPr>
        <p:txBody>
          <a:bodyPr wrap="square" rtlCol="0">
            <a:spAutoFit/>
          </a:bodyPr>
          <a:lstStyle/>
          <a:p>
            <a:pPr algn="ctr"/>
            <a:r>
              <a:rPr lang="en-US" sz="1100" dirty="0"/>
              <a:t>Consults and Recommends</a:t>
            </a:r>
          </a:p>
        </p:txBody>
      </p:sp>
      <p:sp>
        <p:nvSpPr>
          <p:cNvPr id="60" name="Rectangle 59"/>
          <p:cNvSpPr/>
          <p:nvPr/>
        </p:nvSpPr>
        <p:spPr>
          <a:xfrm>
            <a:off x="1107817" y="4647278"/>
            <a:ext cx="3977641" cy="1793767"/>
          </a:xfrm>
          <a:prstGeom prst="rect">
            <a:avLst/>
          </a:prstGeom>
          <a:solidFill>
            <a:schemeClr val="accent6">
              <a:lumMod val="7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latin typeface="Calibri" panose="020F0502020204030204" pitchFamily="34" charset="0"/>
                <a:ea typeface="Calibri" panose="020F0502020204030204" pitchFamily="34" charset="0"/>
                <a:cs typeface="Times New Roman" panose="02020603050405020304" pitchFamily="18" charset="0"/>
              </a:rPr>
              <a:t>Cloud  Product Teams</a:t>
            </a:r>
          </a:p>
        </p:txBody>
      </p:sp>
      <p:sp>
        <p:nvSpPr>
          <p:cNvPr id="61" name="Rectangle 60"/>
          <p:cNvSpPr/>
          <p:nvPr/>
        </p:nvSpPr>
        <p:spPr>
          <a:xfrm>
            <a:off x="1229063" y="4918444"/>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NOC</a:t>
            </a:r>
          </a:p>
          <a:p>
            <a:pPr algn="ctr"/>
            <a:r>
              <a:rPr lang="en-US" sz="1100" dirty="0"/>
              <a:t> (TBD)</a:t>
            </a:r>
          </a:p>
        </p:txBody>
      </p:sp>
      <p:sp>
        <p:nvSpPr>
          <p:cNvPr id="62" name="Rectangle 61"/>
          <p:cNvSpPr/>
          <p:nvPr/>
        </p:nvSpPr>
        <p:spPr>
          <a:xfrm>
            <a:off x="2541096" y="4918444"/>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Infra. Architect (TBD)</a:t>
            </a:r>
          </a:p>
        </p:txBody>
      </p:sp>
      <p:sp>
        <p:nvSpPr>
          <p:cNvPr id="65" name="Rectangle 64"/>
          <p:cNvSpPr/>
          <p:nvPr/>
        </p:nvSpPr>
        <p:spPr>
          <a:xfrm>
            <a:off x="2541096" y="5420681"/>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Infra. Security Architect (TBD)</a:t>
            </a:r>
          </a:p>
        </p:txBody>
      </p:sp>
      <p:sp>
        <p:nvSpPr>
          <p:cNvPr id="66" name="Rectangle 65"/>
          <p:cNvSpPr/>
          <p:nvPr/>
        </p:nvSpPr>
        <p:spPr>
          <a:xfrm>
            <a:off x="3853129" y="4924200"/>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BI Specialist (TBD)</a:t>
            </a:r>
          </a:p>
        </p:txBody>
      </p:sp>
      <p:sp>
        <p:nvSpPr>
          <p:cNvPr id="67" name="Rectangle 66"/>
          <p:cNvSpPr/>
          <p:nvPr/>
        </p:nvSpPr>
        <p:spPr>
          <a:xfrm>
            <a:off x="1229063" y="5420681"/>
            <a:ext cx="1111978"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DR Architect (TBD)</a:t>
            </a:r>
          </a:p>
        </p:txBody>
      </p:sp>
      <p:sp>
        <p:nvSpPr>
          <p:cNvPr id="68" name="Rectangle 67"/>
          <p:cNvSpPr/>
          <p:nvPr/>
        </p:nvSpPr>
        <p:spPr>
          <a:xfrm>
            <a:off x="1229063" y="5939232"/>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Systems Eng. (TBD)</a:t>
            </a:r>
          </a:p>
        </p:txBody>
      </p:sp>
      <p:sp>
        <p:nvSpPr>
          <p:cNvPr id="69" name="Rectangle 68"/>
          <p:cNvSpPr/>
          <p:nvPr/>
        </p:nvSpPr>
        <p:spPr>
          <a:xfrm>
            <a:off x="3853129" y="5420681"/>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Helpdesk Support (TBD)</a:t>
            </a:r>
          </a:p>
        </p:txBody>
      </p:sp>
      <p:cxnSp>
        <p:nvCxnSpPr>
          <p:cNvPr id="70" name="Straight Arrow Connector 69"/>
          <p:cNvCxnSpPr>
            <a:stCxn id="47" idx="2"/>
            <a:endCxn id="60" idx="0"/>
          </p:cNvCxnSpPr>
          <p:nvPr/>
        </p:nvCxnSpPr>
        <p:spPr>
          <a:xfrm rot="5400000">
            <a:off x="2879004" y="4429643"/>
            <a:ext cx="435269"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192657" y="4198189"/>
            <a:ext cx="1828294" cy="261610"/>
          </a:xfrm>
          <a:prstGeom prst="rect">
            <a:avLst/>
          </a:prstGeom>
          <a:noFill/>
        </p:spPr>
        <p:txBody>
          <a:bodyPr wrap="square" rtlCol="0">
            <a:spAutoFit/>
          </a:bodyPr>
          <a:lstStyle/>
          <a:p>
            <a:pPr algn="ctr"/>
            <a:r>
              <a:rPr lang="en-US" sz="1100" dirty="0"/>
              <a:t>Provides guidance &amp; support</a:t>
            </a:r>
          </a:p>
        </p:txBody>
      </p:sp>
      <p:sp>
        <p:nvSpPr>
          <p:cNvPr id="73" name="Rectangle 72"/>
          <p:cNvSpPr/>
          <p:nvPr/>
        </p:nvSpPr>
        <p:spPr>
          <a:xfrm>
            <a:off x="1107817" y="607637"/>
            <a:ext cx="3481433" cy="1402318"/>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ctr">
              <a:lnSpc>
                <a:spcPct val="107000"/>
              </a:lnSpc>
              <a:spcBef>
                <a:spcPts val="0"/>
              </a:spcBef>
            </a:pPr>
            <a:r>
              <a:rPr lang="en-US" sz="1200" b="1" dirty="0">
                <a:latin typeface="Calibri" panose="020F0502020204030204" pitchFamily="34" charset="0"/>
                <a:ea typeface="Calibri" panose="020F0502020204030204" pitchFamily="34" charset="0"/>
                <a:cs typeface="Times New Roman" panose="02020603050405020304" pitchFamily="18" charset="0"/>
              </a:rPr>
              <a:t>Executive Committee</a:t>
            </a:r>
          </a:p>
        </p:txBody>
      </p:sp>
      <p:cxnSp>
        <p:nvCxnSpPr>
          <p:cNvPr id="76" name="Straight Arrow Connector 75"/>
          <p:cNvCxnSpPr>
            <a:stCxn id="73" idx="3"/>
            <a:endCxn id="90" idx="1"/>
          </p:cNvCxnSpPr>
          <p:nvPr/>
        </p:nvCxnSpPr>
        <p:spPr>
          <a:xfrm>
            <a:off x="4589250" y="1308796"/>
            <a:ext cx="1053419" cy="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082816" y="350523"/>
            <a:ext cx="2102318" cy="228600"/>
          </a:xfrm>
          <a:prstGeom prst="rect">
            <a:avLst/>
          </a:prstGeom>
          <a:solidFill>
            <a:schemeClr val="bg1">
              <a:lumMod val="95000"/>
            </a:schemeClr>
          </a:solidFill>
          <a:ln>
            <a:noFill/>
          </a:ln>
        </p:spPr>
        <p:txBody>
          <a:bodyPr wrap="square" rtlCol="0">
            <a:spAutoFit/>
          </a:bodyPr>
          <a:lstStyle/>
          <a:p>
            <a:pPr algn="ctr"/>
            <a:r>
              <a:rPr lang="en-US" sz="1100" dirty="0"/>
              <a:t>Provides Sponsorship and funding</a:t>
            </a:r>
          </a:p>
        </p:txBody>
      </p:sp>
      <p:cxnSp>
        <p:nvCxnSpPr>
          <p:cNvPr id="78" name="Straight Connector 77"/>
          <p:cNvCxnSpPr/>
          <p:nvPr/>
        </p:nvCxnSpPr>
        <p:spPr>
          <a:xfrm flipH="1">
            <a:off x="5106844" y="579123"/>
            <a:ext cx="2708" cy="7378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229063" y="844410"/>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CIO</a:t>
            </a:r>
          </a:p>
          <a:p>
            <a:pPr algn="ctr"/>
            <a:r>
              <a:rPr lang="en-US" sz="1100" dirty="0"/>
              <a:t>(Chris S.)</a:t>
            </a:r>
          </a:p>
        </p:txBody>
      </p:sp>
      <p:sp>
        <p:nvSpPr>
          <p:cNvPr id="75" name="Rectangle 74"/>
          <p:cNvSpPr/>
          <p:nvPr/>
        </p:nvSpPr>
        <p:spPr>
          <a:xfrm>
            <a:off x="2341041" y="844410"/>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a:t>
            </a:r>
          </a:p>
          <a:p>
            <a:pPr algn="ctr"/>
            <a:r>
              <a:rPr lang="en-US" sz="1100" dirty="0"/>
              <a:t>(Garrett A.)</a:t>
            </a:r>
          </a:p>
        </p:txBody>
      </p:sp>
      <p:sp>
        <p:nvSpPr>
          <p:cNvPr id="79" name="Rectangle 78"/>
          <p:cNvSpPr/>
          <p:nvPr/>
        </p:nvSpPr>
        <p:spPr>
          <a:xfrm>
            <a:off x="1229063" y="1423645"/>
            <a:ext cx="1016223" cy="51857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Solutioning, BI, PMO</a:t>
            </a:r>
          </a:p>
          <a:p>
            <a:pPr algn="ctr"/>
            <a:r>
              <a:rPr lang="en-US" sz="1100" dirty="0"/>
              <a:t>(Lance W.)</a:t>
            </a:r>
          </a:p>
        </p:txBody>
      </p:sp>
      <p:sp>
        <p:nvSpPr>
          <p:cNvPr id="80" name="Rectangle 79"/>
          <p:cNvSpPr/>
          <p:nvPr/>
        </p:nvSpPr>
        <p:spPr>
          <a:xfrm>
            <a:off x="2341041" y="1423645"/>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endParaRPr lang="en-US" sz="1100" dirty="0"/>
          </a:p>
          <a:p>
            <a:pPr algn="ctr"/>
            <a:r>
              <a:rPr lang="en-US" sz="1100" dirty="0"/>
              <a:t>(Erik R.)</a:t>
            </a:r>
          </a:p>
        </p:txBody>
      </p:sp>
      <p:sp>
        <p:nvSpPr>
          <p:cNvPr id="40" name="Rectangle 39"/>
          <p:cNvSpPr/>
          <p:nvPr/>
        </p:nvSpPr>
        <p:spPr>
          <a:xfrm>
            <a:off x="3453020" y="844410"/>
            <a:ext cx="1014984" cy="52120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CISO</a:t>
            </a:r>
          </a:p>
          <a:p>
            <a:pPr algn="ctr"/>
            <a:r>
              <a:rPr lang="en-US" sz="1100" dirty="0"/>
              <a:t>(Andrew B.)</a:t>
            </a:r>
          </a:p>
        </p:txBody>
      </p:sp>
      <p:sp>
        <p:nvSpPr>
          <p:cNvPr id="94" name="Rectangle 93"/>
          <p:cNvSpPr/>
          <p:nvPr/>
        </p:nvSpPr>
        <p:spPr>
          <a:xfrm>
            <a:off x="3457066" y="1421871"/>
            <a:ext cx="1010938" cy="519083"/>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Big Data </a:t>
            </a:r>
          </a:p>
          <a:p>
            <a:pPr algn="ctr"/>
            <a:r>
              <a:rPr lang="en-US" sz="1100" dirty="0"/>
              <a:t>(Seiji A.)</a:t>
            </a:r>
          </a:p>
        </p:txBody>
      </p:sp>
      <p:sp>
        <p:nvSpPr>
          <p:cNvPr id="95" name="Rectangle 94"/>
          <p:cNvSpPr/>
          <p:nvPr/>
        </p:nvSpPr>
        <p:spPr>
          <a:xfrm>
            <a:off x="7329960" y="4112351"/>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Acct. Mgmt.</a:t>
            </a:r>
          </a:p>
          <a:p>
            <a:pPr algn="ctr"/>
            <a:r>
              <a:rPr lang="en-US" sz="1100" dirty="0">
                <a:solidFill>
                  <a:schemeClr val="bg1"/>
                </a:solidFill>
              </a:rPr>
              <a:t>(Linda W., et al)</a:t>
            </a:r>
          </a:p>
        </p:txBody>
      </p:sp>
      <p:sp>
        <p:nvSpPr>
          <p:cNvPr id="96" name="Rectangle 95"/>
          <p:cNvSpPr/>
          <p:nvPr/>
        </p:nvSpPr>
        <p:spPr>
          <a:xfrm>
            <a:off x="7329960" y="4572763"/>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Tech. Accel. (Sathya R.)</a:t>
            </a:r>
          </a:p>
        </p:txBody>
      </p:sp>
      <p:sp>
        <p:nvSpPr>
          <p:cNvPr id="97" name="Rectangle 96"/>
          <p:cNvSpPr/>
          <p:nvPr/>
        </p:nvSpPr>
        <p:spPr>
          <a:xfrm>
            <a:off x="7329960" y="5059270"/>
            <a:ext cx="1097280" cy="338328"/>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Product Assur. (Bob W.)</a:t>
            </a:r>
            <a:endParaRPr lang="en-US" sz="1100" dirty="0">
              <a:solidFill>
                <a:schemeClr val="bg1"/>
              </a:solidFill>
            </a:endParaRPr>
          </a:p>
        </p:txBody>
      </p:sp>
      <p:cxnSp>
        <p:nvCxnSpPr>
          <p:cNvPr id="102" name="Connector: Elbow 101"/>
          <p:cNvCxnSpPr>
            <a:stCxn id="10" idx="1"/>
            <a:endCxn id="17" idx="1"/>
          </p:cNvCxnSpPr>
          <p:nvPr/>
        </p:nvCxnSpPr>
        <p:spPr>
          <a:xfrm rot="10800000" flipV="1">
            <a:off x="5956452" y="3348630"/>
            <a:ext cx="12700" cy="490963"/>
          </a:xfrm>
          <a:prstGeom prst="bentConnector3">
            <a:avLst>
              <a:gd name="adj1" fmla="val 1256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p:cNvCxnSpPr>
            <a:stCxn id="10" idx="3"/>
            <a:endCxn id="95" idx="1"/>
          </p:cNvCxnSpPr>
          <p:nvPr/>
        </p:nvCxnSpPr>
        <p:spPr>
          <a:xfrm>
            <a:off x="7053732" y="3348631"/>
            <a:ext cx="276228" cy="9328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p:cNvCxnSpPr>
            <a:stCxn id="10" idx="3"/>
            <a:endCxn id="95" idx="1"/>
          </p:cNvCxnSpPr>
          <p:nvPr/>
        </p:nvCxnSpPr>
        <p:spPr>
          <a:xfrm>
            <a:off x="7053732" y="3348631"/>
            <a:ext cx="276228" cy="9328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p:cNvCxnSpPr>
            <a:stCxn id="10" idx="3"/>
            <a:endCxn id="96" idx="1"/>
          </p:cNvCxnSpPr>
          <p:nvPr/>
        </p:nvCxnSpPr>
        <p:spPr>
          <a:xfrm>
            <a:off x="7053732" y="3348631"/>
            <a:ext cx="276228" cy="1393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p:cNvCxnSpPr>
            <a:stCxn id="10" idx="3"/>
            <a:endCxn id="97" idx="1"/>
          </p:cNvCxnSpPr>
          <p:nvPr/>
        </p:nvCxnSpPr>
        <p:spPr>
          <a:xfrm>
            <a:off x="7053732" y="3348631"/>
            <a:ext cx="276228" cy="18798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p:cNvCxnSpPr>
            <a:stCxn id="10" idx="1"/>
            <a:endCxn id="14" idx="1"/>
          </p:cNvCxnSpPr>
          <p:nvPr/>
        </p:nvCxnSpPr>
        <p:spPr>
          <a:xfrm rot="10800000" flipV="1">
            <a:off x="5956452" y="3348631"/>
            <a:ext cx="12700" cy="937642"/>
          </a:xfrm>
          <a:prstGeom prst="bentConnector3">
            <a:avLst>
              <a:gd name="adj1" fmla="val 1256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p:cNvCxnSpPr>
            <a:stCxn id="10" idx="1"/>
            <a:endCxn id="15" idx="1"/>
          </p:cNvCxnSpPr>
          <p:nvPr/>
        </p:nvCxnSpPr>
        <p:spPr>
          <a:xfrm rot="10800000" flipV="1">
            <a:off x="5956452" y="3348631"/>
            <a:ext cx="12700" cy="1406956"/>
          </a:xfrm>
          <a:prstGeom prst="bentConnector3">
            <a:avLst>
              <a:gd name="adj1" fmla="val 1256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p:cNvCxnSpPr>
            <a:stCxn id="10" idx="1"/>
            <a:endCxn id="16" idx="1"/>
          </p:cNvCxnSpPr>
          <p:nvPr/>
        </p:nvCxnSpPr>
        <p:spPr>
          <a:xfrm rot="10800000" flipV="1">
            <a:off x="5956452" y="3348631"/>
            <a:ext cx="12700" cy="1876270"/>
          </a:xfrm>
          <a:prstGeom prst="bentConnector3">
            <a:avLst>
              <a:gd name="adj1" fmla="val 1256606"/>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858636" y="3667672"/>
            <a:ext cx="1097280"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End-user Comp.</a:t>
            </a:r>
          </a:p>
          <a:p>
            <a:pPr algn="ctr"/>
            <a:r>
              <a:rPr lang="en-US" sz="1100" dirty="0"/>
              <a:t>(Tara P.)</a:t>
            </a:r>
          </a:p>
        </p:txBody>
      </p:sp>
      <p:sp>
        <p:nvSpPr>
          <p:cNvPr id="91" name="Rectangle 90"/>
          <p:cNvSpPr/>
          <p:nvPr/>
        </p:nvSpPr>
        <p:spPr>
          <a:xfrm>
            <a:off x="2541096" y="5939232"/>
            <a:ext cx="2409313" cy="392056"/>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Apps Component &amp; Feature Teams</a:t>
            </a:r>
          </a:p>
        </p:txBody>
      </p:sp>
      <p:sp>
        <p:nvSpPr>
          <p:cNvPr id="90" name="Rectangle 89"/>
          <p:cNvSpPr/>
          <p:nvPr/>
        </p:nvSpPr>
        <p:spPr>
          <a:xfrm>
            <a:off x="5642669" y="607637"/>
            <a:ext cx="4657271" cy="14168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ctr">
              <a:lnSpc>
                <a:spcPct val="107000"/>
              </a:lnSpc>
              <a:spcBef>
                <a:spcPts val="0"/>
              </a:spcBef>
            </a:pPr>
            <a:r>
              <a:rPr lang="en-US" sz="1200" b="1" dirty="0">
                <a:latin typeface="Calibri" panose="020F0502020204030204" pitchFamily="34" charset="0"/>
                <a:ea typeface="Calibri" panose="020F0502020204030204" pitchFamily="34" charset="0"/>
                <a:cs typeface="Times New Roman" panose="02020603050405020304" pitchFamily="18" charset="0"/>
              </a:rPr>
              <a:t>Steering Committee</a:t>
            </a:r>
          </a:p>
        </p:txBody>
      </p:sp>
      <p:grpSp>
        <p:nvGrpSpPr>
          <p:cNvPr id="92" name="Group 91"/>
          <p:cNvGrpSpPr/>
          <p:nvPr/>
        </p:nvGrpSpPr>
        <p:grpSpPr>
          <a:xfrm>
            <a:off x="5790689" y="843515"/>
            <a:ext cx="4361230" cy="1104876"/>
            <a:chOff x="5769114" y="843515"/>
            <a:chExt cx="4361230" cy="1104876"/>
          </a:xfrm>
        </p:grpSpPr>
        <p:sp>
          <p:nvSpPr>
            <p:cNvPr id="93" name="Rectangle 92"/>
            <p:cNvSpPr/>
            <p:nvPr/>
          </p:nvSpPr>
          <p:spPr>
            <a:xfrm>
              <a:off x="5769114"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Chief Arch.</a:t>
              </a:r>
            </a:p>
            <a:p>
              <a:pPr algn="ctr"/>
              <a:r>
                <a:rPr lang="en-US" sz="1100" dirty="0"/>
                <a:t>(Goutham N.)</a:t>
              </a:r>
            </a:p>
          </p:txBody>
        </p:sp>
        <p:sp>
          <p:nvSpPr>
            <p:cNvPr id="98" name="Rectangle 97"/>
            <p:cNvSpPr/>
            <p:nvPr/>
          </p:nvSpPr>
          <p:spPr>
            <a:xfrm>
              <a:off x="5769114" y="1427183"/>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Engineering</a:t>
              </a:r>
            </a:p>
            <a:p>
              <a:pPr algn="ctr"/>
              <a:r>
                <a:rPr lang="en-US" sz="1100" dirty="0"/>
                <a:t>(</a:t>
              </a:r>
              <a:r>
                <a:rPr lang="en-US" sz="1100" dirty="0">
                  <a:solidFill>
                    <a:schemeClr val="bg1"/>
                  </a:solidFill>
                </a:rPr>
                <a:t>Craig T.)</a:t>
              </a:r>
            </a:p>
          </p:txBody>
        </p:sp>
        <p:sp>
          <p:nvSpPr>
            <p:cNvPr id="99" name="Rectangle 98"/>
            <p:cNvSpPr/>
            <p:nvPr/>
          </p:nvSpPr>
          <p:spPr>
            <a:xfrm>
              <a:off x="6877208" y="1427183"/>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eBiz</a:t>
              </a:r>
              <a:r>
                <a:rPr lang="en-US" sz="1100" dirty="0"/>
                <a:t>/ClubLabs</a:t>
              </a:r>
            </a:p>
            <a:p>
              <a:pPr algn="ctr"/>
              <a:r>
                <a:rPr lang="en-US" sz="1100" dirty="0"/>
                <a:t>(Guy O.)</a:t>
              </a:r>
            </a:p>
          </p:txBody>
        </p:sp>
        <p:sp>
          <p:nvSpPr>
            <p:cNvPr id="100" name="Rectangle 99"/>
            <p:cNvSpPr/>
            <p:nvPr/>
          </p:nvSpPr>
          <p:spPr>
            <a:xfrm>
              <a:off x="9115360"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Support, Helpdesk</a:t>
              </a:r>
            </a:p>
            <a:p>
              <a:pPr algn="ctr"/>
              <a:r>
                <a:rPr lang="en-US" sz="1100" dirty="0"/>
                <a:t>(</a:t>
              </a:r>
              <a:r>
                <a:rPr lang="en-US" sz="1100" dirty="0" err="1"/>
                <a:t>Ildiko</a:t>
              </a:r>
              <a:r>
                <a:rPr lang="en-US" sz="1100" dirty="0"/>
                <a:t> A.)</a:t>
              </a:r>
            </a:p>
          </p:txBody>
        </p:sp>
        <p:sp>
          <p:nvSpPr>
            <p:cNvPr id="101" name="Rectangle 100"/>
            <p:cNvSpPr/>
            <p:nvPr/>
          </p:nvSpPr>
          <p:spPr>
            <a:xfrm>
              <a:off x="7993928"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Prod. Delivery</a:t>
              </a:r>
            </a:p>
            <a:p>
              <a:pPr algn="ctr"/>
              <a:r>
                <a:rPr lang="en-US" sz="1100" dirty="0"/>
                <a:t>(Gordon S.)</a:t>
              </a:r>
            </a:p>
          </p:txBody>
        </p:sp>
        <p:sp>
          <p:nvSpPr>
            <p:cNvPr id="103" name="Rectangle 102"/>
            <p:cNvSpPr/>
            <p:nvPr/>
          </p:nvSpPr>
          <p:spPr>
            <a:xfrm>
              <a:off x="7993928" y="1427183"/>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 Systems</a:t>
              </a:r>
            </a:p>
            <a:p>
              <a:pPr algn="ctr"/>
              <a:r>
                <a:rPr lang="en-US" sz="1100" dirty="0"/>
                <a:t>(Bill W.)</a:t>
              </a:r>
            </a:p>
          </p:txBody>
        </p:sp>
        <p:sp>
          <p:nvSpPr>
            <p:cNvPr id="104" name="Rectangle 103"/>
            <p:cNvSpPr/>
            <p:nvPr/>
          </p:nvSpPr>
          <p:spPr>
            <a:xfrm>
              <a:off x="6877208" y="843515"/>
              <a:ext cx="1014984" cy="5212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InfoSec</a:t>
              </a:r>
            </a:p>
            <a:p>
              <a:pPr algn="ctr"/>
              <a:r>
                <a:rPr lang="en-US" sz="1100" dirty="0"/>
                <a:t>(Andrew B.)</a:t>
              </a:r>
            </a:p>
          </p:txBody>
        </p:sp>
      </p:grpSp>
    </p:spTree>
    <p:extLst>
      <p:ext uri="{BB962C8B-B14F-4D97-AF65-F5344CB8AC3E}">
        <p14:creationId xmlns:p14="http://schemas.microsoft.com/office/powerpoint/2010/main" val="693411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3537" y="751245"/>
            <a:ext cx="6117994" cy="5909310"/>
          </a:xfrm>
          <a:prstGeom prst="rect">
            <a:avLst/>
          </a:prstGeom>
        </p:spPr>
        <p:txBody>
          <a:bodyPr wrap="square">
            <a:spAutoFit/>
          </a:bodyPr>
          <a:lstStyle/>
          <a:p>
            <a:r>
              <a:rPr lang="en-US" sz="1400" b="1" dirty="0">
                <a:latin typeface="Calibri" panose="020F0502020204030204" pitchFamily="34" charset="0"/>
              </a:rPr>
              <a:t>AUTHENTICATION AND IDENTITY</a:t>
            </a:r>
            <a:endParaRPr lang="en-US" sz="1400" dirty="0">
              <a:latin typeface="Calibri" panose="020F0502020204030204" pitchFamily="34" charset="0"/>
            </a:endParaRPr>
          </a:p>
          <a:p>
            <a:pPr marL="342900" indent="-342900">
              <a:buAutoNum type="arabicPeriod"/>
            </a:pPr>
            <a:r>
              <a:rPr lang="en-US" sz="1400" dirty="0">
                <a:latin typeface="Calibri" panose="020F0502020204030204" pitchFamily="34" charset="0"/>
              </a:rPr>
              <a:t>Is multi-factor authentication available</a:t>
            </a:r>
          </a:p>
          <a:p>
            <a:pPr marL="342900" indent="-342900">
              <a:buAutoNum type="arabicPeriod"/>
            </a:pPr>
            <a:r>
              <a:rPr lang="en-US" sz="1400" dirty="0">
                <a:latin typeface="Calibri" panose="020F0502020204030204" pitchFamily="34" charset="0"/>
              </a:rPr>
              <a:t>Does the cloud service provider allow for anonymous access to the service?</a:t>
            </a:r>
          </a:p>
          <a:p>
            <a:pPr marL="342900" indent="-342900">
              <a:buAutoNum type="arabicPeriod"/>
            </a:pPr>
            <a:r>
              <a:rPr lang="en-US" sz="1400" dirty="0">
                <a:latin typeface="Calibri" panose="020F0502020204030204" pitchFamily="34" charset="0"/>
              </a:rPr>
              <a:t>What single sign-on methods does the cloud service provider support?</a:t>
            </a:r>
          </a:p>
          <a:p>
            <a:pPr marL="342900" indent="-342900">
              <a:buFont typeface="+mj-lt"/>
              <a:buAutoNum type="arabicPeriod"/>
            </a:pPr>
            <a:r>
              <a:rPr lang="en-US" sz="1400" dirty="0">
                <a:latin typeface="Calibri" panose="020F0502020204030204" pitchFamily="34" charset="0"/>
              </a:rPr>
              <a:t>Is integration with enterprise directories or authentication providers supported?</a:t>
            </a:r>
          </a:p>
          <a:p>
            <a:r>
              <a:rPr lang="en-US" sz="1400" b="1" dirty="0">
                <a:latin typeface="Calibri" panose="020F0502020204030204" pitchFamily="34" charset="0"/>
              </a:rPr>
              <a:t>Customer Data Protection</a:t>
            </a:r>
            <a:endParaRPr lang="en-US" sz="1400" dirty="0">
              <a:latin typeface="Calibri" panose="020F0502020204030204" pitchFamily="34" charset="0"/>
            </a:endParaRPr>
          </a:p>
          <a:p>
            <a:pPr marL="342900" indent="-342900">
              <a:buFont typeface="+mj-lt"/>
              <a:buAutoNum type="arabicPeriod"/>
            </a:pPr>
            <a:r>
              <a:rPr lang="en-US" sz="1400" dirty="0">
                <a:latin typeface="Calibri" panose="020F0502020204030204" pitchFamily="34" charset="0"/>
              </a:rPr>
              <a:t>Is data encrypted at-rest in its databases, file systems or at the virtual machine layer?</a:t>
            </a:r>
          </a:p>
          <a:p>
            <a:pPr marL="342900" indent="-342900">
              <a:buFont typeface="+mj-lt"/>
              <a:buAutoNum type="arabicPeriod"/>
            </a:pPr>
            <a:r>
              <a:rPr lang="en-US" sz="1400" dirty="0">
                <a:latin typeface="Calibri" panose="020F0502020204030204" pitchFamily="34" charset="0"/>
              </a:rPr>
              <a:t>What mode of SSL or TLS does the vendor support for protecting data in motion?</a:t>
            </a:r>
          </a:p>
          <a:p>
            <a:pPr marL="342900" indent="-342900">
              <a:buFont typeface="+mj-lt"/>
              <a:buAutoNum type="arabicPeriod"/>
            </a:pPr>
            <a:r>
              <a:rPr lang="en-US" sz="1400" dirty="0">
                <a:latin typeface="Calibri" panose="020F0502020204030204" pitchFamily="34" charset="0"/>
              </a:rPr>
              <a:t>Is multitenant offering supported?</a:t>
            </a:r>
          </a:p>
          <a:p>
            <a:r>
              <a:rPr lang="en-US" sz="1400" b="1" dirty="0">
                <a:latin typeface="Calibri" panose="020F0502020204030204" pitchFamily="34" charset="0"/>
              </a:rPr>
              <a:t>INTERNAL CONTROLS</a:t>
            </a:r>
            <a:endParaRPr lang="en-US" sz="1400" dirty="0">
              <a:latin typeface="Calibri" panose="020F0502020204030204" pitchFamily="34" charset="0"/>
            </a:endParaRPr>
          </a:p>
          <a:p>
            <a:pPr marL="342900" indent="-342900">
              <a:buFont typeface="+mj-lt"/>
              <a:buAutoNum type="arabicPeriod"/>
            </a:pPr>
            <a:r>
              <a:rPr lang="en-US" sz="1400" dirty="0">
                <a:latin typeface="Calibri" panose="020F0502020204030204" pitchFamily="34" charset="0"/>
              </a:rPr>
              <a:t>Which compliance certifications does the cloud service provider have (e.g. SSAE16, ISO 27001, SOC2, PCI, HIPAA, etc.)?</a:t>
            </a:r>
          </a:p>
          <a:p>
            <a:pPr marL="342900" indent="-342900">
              <a:buFont typeface="+mj-lt"/>
              <a:buAutoNum type="arabicPeriod"/>
            </a:pPr>
            <a:r>
              <a:rPr lang="en-US" sz="1400" dirty="0">
                <a:latin typeface="Calibri" panose="020F0502020204030204" pitchFamily="34" charset="0"/>
              </a:rPr>
              <a:t>What measures are in place for datacenter protections?</a:t>
            </a:r>
          </a:p>
          <a:p>
            <a:pPr marL="342900" indent="-342900">
              <a:buFont typeface="+mj-lt"/>
              <a:buAutoNum type="arabicPeriod"/>
            </a:pPr>
            <a:r>
              <a:rPr lang="en-US" sz="1400" dirty="0">
                <a:latin typeface="Calibri" panose="020F0502020204030204" pitchFamily="34" charset="0"/>
              </a:rPr>
              <a:t>Does the cloud service provider log end-user activities?</a:t>
            </a:r>
          </a:p>
          <a:p>
            <a:r>
              <a:rPr lang="en-US" sz="1400" b="1" dirty="0">
                <a:latin typeface="Calibri" panose="020F0502020204030204" pitchFamily="34" charset="0"/>
              </a:rPr>
              <a:t>LEGAL TERMS</a:t>
            </a:r>
            <a:endParaRPr lang="en-US" sz="1400" dirty="0">
              <a:latin typeface="Calibri" panose="020F0502020204030204" pitchFamily="34" charset="0"/>
            </a:endParaRPr>
          </a:p>
          <a:p>
            <a:pPr marL="342900" indent="-342900">
              <a:buFont typeface="+mj-lt"/>
              <a:buAutoNum type="arabicPeriod"/>
            </a:pPr>
            <a:r>
              <a:rPr lang="en-US" sz="1400" dirty="0">
                <a:latin typeface="Calibri" panose="020F0502020204030204" pitchFamily="34" charset="0"/>
              </a:rPr>
              <a:t>Are definitions IP ownership for the cloud service provider documented?</a:t>
            </a:r>
          </a:p>
          <a:p>
            <a:pPr marL="342900" indent="-342900">
              <a:buFont typeface="+mj-lt"/>
              <a:buAutoNum type="arabicPeriod"/>
            </a:pPr>
            <a:r>
              <a:rPr lang="en-US" sz="1400" dirty="0">
                <a:latin typeface="Calibri" panose="020F0502020204030204" pitchFamily="34" charset="0"/>
              </a:rPr>
              <a:t>What are the grounds for account termination with the cloud service provider?</a:t>
            </a:r>
          </a:p>
          <a:p>
            <a:pPr marL="342900" indent="-342900">
              <a:buFont typeface="+mj-lt"/>
              <a:buAutoNum type="arabicPeriod"/>
            </a:pPr>
            <a:r>
              <a:rPr lang="en-US" sz="1400" dirty="0">
                <a:latin typeface="Calibri" panose="020F0502020204030204" pitchFamily="34" charset="0"/>
              </a:rPr>
              <a:t>How long does the service store customer data after account termination?</a:t>
            </a:r>
          </a:p>
          <a:p>
            <a:pPr marL="342900" indent="-342900">
              <a:buFont typeface="+mj-lt"/>
              <a:buAutoNum type="arabicPeriod"/>
            </a:pPr>
            <a:r>
              <a:rPr lang="en-US" sz="1400" dirty="0">
                <a:latin typeface="Calibri" panose="020F0502020204030204" pitchFamily="34" charset="0"/>
              </a:rPr>
              <a:t>Does the service reserve the right to share customer data with third parties?</a:t>
            </a:r>
          </a:p>
          <a:p>
            <a:r>
              <a:rPr lang="en-US" sz="1400" b="1" dirty="0">
                <a:latin typeface="Calibri" panose="020F0502020204030204" pitchFamily="34" charset="0"/>
              </a:rPr>
              <a:t>PAST PERFORMANCE</a:t>
            </a:r>
            <a:endParaRPr lang="en-US" sz="1400" dirty="0">
              <a:latin typeface="Calibri" panose="020F0502020204030204" pitchFamily="34" charset="0"/>
            </a:endParaRPr>
          </a:p>
          <a:p>
            <a:pPr marL="342900" indent="-342900">
              <a:buFont typeface="+mj-lt"/>
              <a:buAutoNum type="arabicPeriod"/>
            </a:pPr>
            <a:r>
              <a:rPr lang="en-US" sz="1400" dirty="0">
                <a:latin typeface="Calibri" panose="020F0502020204030204" pitchFamily="34" charset="0"/>
              </a:rPr>
              <a:t>Has the cloud service provider had a (publicly disclosed) breach in its service?</a:t>
            </a:r>
          </a:p>
          <a:p>
            <a:pPr marL="342900" indent="-342900">
              <a:buFont typeface="+mj-lt"/>
              <a:buAutoNum type="arabicPeriod"/>
            </a:pPr>
            <a:r>
              <a:rPr lang="en-US" sz="1400" dirty="0">
                <a:latin typeface="Calibri" panose="020F0502020204030204" pitchFamily="34" charset="0"/>
              </a:rPr>
              <a:t>Is the cloud service provider known to have malware hosted on its site?</a:t>
            </a:r>
          </a:p>
          <a:p>
            <a:pPr marL="342900" indent="-342900">
              <a:buFont typeface="+mj-lt"/>
              <a:buAutoNum type="arabicPeriod"/>
            </a:pPr>
            <a:r>
              <a:rPr lang="en-US" sz="1400" dirty="0">
                <a:latin typeface="Calibri" panose="020F0502020204030204" pitchFamily="34" charset="0"/>
              </a:rPr>
              <a:t>Does the vendor perform penetration testing on a regular basis?</a:t>
            </a:r>
          </a:p>
        </p:txBody>
      </p:sp>
      <p:sp>
        <p:nvSpPr>
          <p:cNvPr id="3" name="Rectangle 2"/>
          <p:cNvSpPr/>
          <p:nvPr/>
        </p:nvSpPr>
        <p:spPr>
          <a:xfrm>
            <a:off x="1109295" y="171197"/>
            <a:ext cx="7348678" cy="584775"/>
          </a:xfrm>
          <a:prstGeom prst="rect">
            <a:avLst/>
          </a:prstGeom>
        </p:spPr>
        <p:txBody>
          <a:bodyPr wrap="none">
            <a:spAutoFit/>
          </a:bodyPr>
          <a:lstStyle/>
          <a:p>
            <a:r>
              <a:rPr lang="en-US" sz="3200" b="1" dirty="0">
                <a:latin typeface="+mj-lt"/>
              </a:rPr>
              <a:t>Cloud Service Provider Assessment Checklist</a:t>
            </a:r>
            <a:endParaRPr lang="en-US" sz="32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91" y="1794293"/>
            <a:ext cx="4980317" cy="3735238"/>
          </a:xfrm>
          <a:prstGeom prst="rect">
            <a:avLst/>
          </a:prstGeom>
        </p:spPr>
      </p:pic>
      <p:sp>
        <p:nvSpPr>
          <p:cNvPr id="4" name="Date Placeholder 3"/>
          <p:cNvSpPr>
            <a:spLocks noGrp="1"/>
          </p:cNvSpPr>
          <p:nvPr>
            <p:ph type="dt" sz="half" idx="10"/>
          </p:nvPr>
        </p:nvSpPr>
        <p:spPr/>
        <p:txBody>
          <a:bodyPr/>
          <a:lstStyle/>
          <a:p>
            <a:r>
              <a:rPr lang="en-US"/>
              <a:t>08/04/2018 version 0.00</a:t>
            </a:r>
          </a:p>
        </p:txBody>
      </p:sp>
      <p:sp>
        <p:nvSpPr>
          <p:cNvPr id="6" name="Slide Number Placeholder 5"/>
          <p:cNvSpPr>
            <a:spLocks noGrp="1"/>
          </p:cNvSpPr>
          <p:nvPr>
            <p:ph type="sldNum" sz="quarter" idx="12"/>
          </p:nvPr>
        </p:nvSpPr>
        <p:spPr/>
        <p:txBody>
          <a:bodyPr/>
          <a:lstStyle/>
          <a:p>
            <a:fld id="{C6ADAEF1-65ED-4509-A757-C1E47840B4B8}" type="slidenum">
              <a:rPr lang="en-US" smtClean="0"/>
              <a:t>34</a:t>
            </a:fld>
            <a:endParaRPr lang="en-US"/>
          </a:p>
        </p:txBody>
      </p:sp>
    </p:spTree>
    <p:extLst>
      <p:ext uri="{BB962C8B-B14F-4D97-AF65-F5344CB8AC3E}">
        <p14:creationId xmlns:p14="http://schemas.microsoft.com/office/powerpoint/2010/main" val="3022206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8AA62-B68C-43EE-BC34-53650166AF50}"/>
              </a:ext>
            </a:extLst>
          </p:cNvPr>
          <p:cNvSpPr>
            <a:spLocks noGrp="1"/>
          </p:cNvSpPr>
          <p:nvPr>
            <p:ph type="dt" sz="half" idx="10"/>
          </p:nvPr>
        </p:nvSpPr>
        <p:spPr/>
        <p:txBody>
          <a:bodyPr/>
          <a:lstStyle/>
          <a:p>
            <a:r>
              <a:rPr lang="en-US"/>
              <a:t>08/04/2018 version 0.00</a:t>
            </a:r>
          </a:p>
        </p:txBody>
      </p:sp>
      <p:sp>
        <p:nvSpPr>
          <p:cNvPr id="3" name="Slide Number Placeholder 2">
            <a:extLst>
              <a:ext uri="{FF2B5EF4-FFF2-40B4-BE49-F238E27FC236}">
                <a16:creationId xmlns:a16="http://schemas.microsoft.com/office/drawing/2014/main" id="{907587AA-CA71-410D-B393-A108698FD8C6}"/>
              </a:ext>
            </a:extLst>
          </p:cNvPr>
          <p:cNvSpPr>
            <a:spLocks noGrp="1"/>
          </p:cNvSpPr>
          <p:nvPr>
            <p:ph type="sldNum" sz="quarter" idx="12"/>
          </p:nvPr>
        </p:nvSpPr>
        <p:spPr/>
        <p:txBody>
          <a:bodyPr/>
          <a:lstStyle/>
          <a:p>
            <a:fld id="{C6ADAEF1-65ED-4509-A757-C1E47840B4B8}" type="slidenum">
              <a:rPr lang="en-US" smtClean="0"/>
              <a:t>35</a:t>
            </a:fld>
            <a:endParaRPr lang="en-US"/>
          </a:p>
        </p:txBody>
      </p:sp>
      <p:pic>
        <p:nvPicPr>
          <p:cNvPr id="4" name="Picture 3">
            <a:extLst>
              <a:ext uri="{FF2B5EF4-FFF2-40B4-BE49-F238E27FC236}">
                <a16:creationId xmlns:a16="http://schemas.microsoft.com/office/drawing/2014/main" id="{B93BC59B-6D86-4642-BF52-80A5F3967FEF}"/>
              </a:ext>
            </a:extLst>
          </p:cNvPr>
          <p:cNvPicPr>
            <a:picLocks noChangeAspect="1"/>
          </p:cNvPicPr>
          <p:nvPr/>
        </p:nvPicPr>
        <p:blipFill>
          <a:blip r:embed="rId2"/>
          <a:stretch>
            <a:fillRect/>
          </a:stretch>
        </p:blipFill>
        <p:spPr>
          <a:xfrm>
            <a:off x="2510846" y="605685"/>
            <a:ext cx="7170306" cy="5842742"/>
          </a:xfrm>
          <a:prstGeom prst="rect">
            <a:avLst/>
          </a:prstGeom>
        </p:spPr>
      </p:pic>
      <p:sp>
        <p:nvSpPr>
          <p:cNvPr id="5" name="Rectangle 4">
            <a:extLst>
              <a:ext uri="{FF2B5EF4-FFF2-40B4-BE49-F238E27FC236}">
                <a16:creationId xmlns:a16="http://schemas.microsoft.com/office/drawing/2014/main" id="{4F01C112-84F4-410E-B2E5-0A94AFB48C01}"/>
              </a:ext>
            </a:extLst>
          </p:cNvPr>
          <p:cNvSpPr/>
          <p:nvPr/>
        </p:nvSpPr>
        <p:spPr>
          <a:xfrm>
            <a:off x="559638" y="55894"/>
            <a:ext cx="6987939" cy="584775"/>
          </a:xfrm>
          <a:prstGeom prst="rect">
            <a:avLst/>
          </a:prstGeom>
        </p:spPr>
        <p:txBody>
          <a:bodyPr wrap="none">
            <a:spAutoFit/>
          </a:bodyPr>
          <a:lstStyle/>
          <a:p>
            <a:pPr>
              <a:spcAft>
                <a:spcPts val="900"/>
              </a:spcAft>
              <a:buClr>
                <a:srgbClr val="C00000"/>
              </a:buClr>
            </a:pPr>
            <a:r>
              <a:rPr lang="en-US" sz="3200" dirty="0">
                <a:solidFill>
                  <a:schemeClr val="tx1">
                    <a:lumMod val="90000"/>
                    <a:lumOff val="10000"/>
                  </a:schemeClr>
                </a:solidFill>
                <a:latin typeface="+mj-lt"/>
                <a:ea typeface="Tahoma" panose="020B0604030504040204" pitchFamily="34" charset="0"/>
                <a:cs typeface="Tahoma" panose="020B0604030504040204" pitchFamily="34" charset="0"/>
              </a:rPr>
              <a:t>ACE Cloud Migration Target Decision Tree</a:t>
            </a:r>
          </a:p>
        </p:txBody>
      </p:sp>
    </p:spTree>
    <p:extLst>
      <p:ext uri="{BB962C8B-B14F-4D97-AF65-F5344CB8AC3E}">
        <p14:creationId xmlns:p14="http://schemas.microsoft.com/office/powerpoint/2010/main" val="2018388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3956" y="3049025"/>
            <a:ext cx="11502508" cy="707886"/>
          </a:xfrm>
          <a:prstGeom prst="rect">
            <a:avLst/>
          </a:prstGeom>
        </p:spPr>
        <p:txBody>
          <a:bodyPr wrap="none">
            <a:spAutoFit/>
          </a:bodyPr>
          <a:lstStyle/>
          <a:p>
            <a:pPr algn="r"/>
            <a:r>
              <a:rPr lang="en-US" sz="4000" dirty="0">
                <a:solidFill>
                  <a:srgbClr val="000000"/>
                </a:solidFill>
                <a:latin typeface="+mj-lt"/>
              </a:rPr>
              <a:t>Mapping ACE Cloud Security Patterns to Cloud Patterns</a:t>
            </a:r>
            <a:endParaRPr lang="en-US" sz="4000" dirty="0">
              <a:latin typeface="+mj-lt"/>
            </a:endParaRPr>
          </a:p>
        </p:txBody>
      </p:sp>
      <p:sp>
        <p:nvSpPr>
          <p:cNvPr id="4" name="Rectangle 3"/>
          <p:cNvSpPr/>
          <p:nvPr/>
        </p:nvSpPr>
        <p:spPr>
          <a:xfrm>
            <a:off x="9408932" y="3609797"/>
            <a:ext cx="2457532" cy="461665"/>
          </a:xfrm>
          <a:prstGeom prst="rect">
            <a:avLst/>
          </a:prstGeom>
        </p:spPr>
        <p:txBody>
          <a:bodyPr wrap="none">
            <a:spAutoFit/>
          </a:bodyPr>
          <a:lstStyle/>
          <a:p>
            <a:pPr algn="r"/>
            <a:r>
              <a:rPr lang="en-US" sz="2400" dirty="0">
                <a:solidFill>
                  <a:srgbClr val="000000"/>
                </a:solidFill>
                <a:latin typeface="+mj-lt"/>
              </a:rPr>
              <a:t>(Representational)</a:t>
            </a:r>
            <a:endParaRPr lang="en-US" sz="2400" dirty="0">
              <a:latin typeface="+mj-lt"/>
            </a:endParaRPr>
          </a:p>
        </p:txBody>
      </p:sp>
    </p:spTree>
    <p:extLst>
      <p:ext uri="{BB962C8B-B14F-4D97-AF65-F5344CB8AC3E}">
        <p14:creationId xmlns:p14="http://schemas.microsoft.com/office/powerpoint/2010/main" val="344610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37</a:t>
            </a:fld>
            <a:endParaRPr lang="en-US"/>
          </a:p>
        </p:txBody>
      </p:sp>
      <p:sp>
        <p:nvSpPr>
          <p:cNvPr id="4" name="Rectangle 3"/>
          <p:cNvSpPr/>
          <p:nvPr/>
        </p:nvSpPr>
        <p:spPr>
          <a:xfrm>
            <a:off x="1074195" y="16235"/>
            <a:ext cx="10403848" cy="707886"/>
          </a:xfrm>
          <a:prstGeom prst="rect">
            <a:avLst/>
          </a:prstGeom>
        </p:spPr>
        <p:txBody>
          <a:bodyPr wrap="square">
            <a:spAutoFit/>
          </a:bodyPr>
          <a:lstStyle/>
          <a:p>
            <a:r>
              <a:rPr lang="en-US" sz="4000" dirty="0">
                <a:latin typeface="+mj-lt"/>
              </a:rPr>
              <a:t>3-tier web app migrated to IaaS Platform</a:t>
            </a:r>
          </a:p>
        </p:txBody>
      </p:sp>
      <p:pic>
        <p:nvPicPr>
          <p:cNvPr id="5" name="Picture 4"/>
          <p:cNvPicPr>
            <a:picLocks noChangeAspect="1"/>
          </p:cNvPicPr>
          <p:nvPr/>
        </p:nvPicPr>
        <p:blipFill>
          <a:blip r:embed="rId2"/>
          <a:stretch>
            <a:fillRect/>
          </a:stretch>
        </p:blipFill>
        <p:spPr>
          <a:xfrm>
            <a:off x="1735617" y="648959"/>
            <a:ext cx="8720767" cy="5591067"/>
          </a:xfrm>
          <a:prstGeom prst="rect">
            <a:avLst/>
          </a:prstGeom>
        </p:spPr>
      </p:pic>
      <p:sp>
        <p:nvSpPr>
          <p:cNvPr id="6" name="TextBox 5"/>
          <p:cNvSpPr txBox="1"/>
          <p:nvPr/>
        </p:nvSpPr>
        <p:spPr>
          <a:xfrm>
            <a:off x="4760702" y="6228556"/>
            <a:ext cx="4085321" cy="461665"/>
          </a:xfrm>
          <a:prstGeom prst="rect">
            <a:avLst/>
          </a:prstGeom>
          <a:solidFill>
            <a:schemeClr val="bg1">
              <a:lumMod val="85000"/>
            </a:schemeClr>
          </a:solidFill>
          <a:ln>
            <a:noFill/>
          </a:ln>
        </p:spPr>
        <p:txBody>
          <a:bodyPr wrap="square" rtlCol="0">
            <a:spAutoFit/>
          </a:bodyPr>
          <a:lstStyle/>
          <a:p>
            <a:r>
              <a:rPr lang="en-US" sz="1200" dirty="0"/>
              <a:t>The Risk model will determine which controls are required.</a:t>
            </a:r>
          </a:p>
          <a:p>
            <a:r>
              <a:rPr lang="en-US" sz="1200" dirty="0"/>
              <a:t>It might necessitate to add or remove controls as appropriate.</a:t>
            </a:r>
          </a:p>
        </p:txBody>
      </p:sp>
    </p:spTree>
    <p:extLst>
      <p:ext uri="{BB962C8B-B14F-4D97-AF65-F5344CB8AC3E}">
        <p14:creationId xmlns:p14="http://schemas.microsoft.com/office/powerpoint/2010/main" val="143800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38</a:t>
            </a:fld>
            <a:endParaRPr lang="en-US"/>
          </a:p>
        </p:txBody>
      </p:sp>
      <p:pic>
        <p:nvPicPr>
          <p:cNvPr id="4" name="Picture 3"/>
          <p:cNvPicPr>
            <a:picLocks noChangeAspect="1"/>
          </p:cNvPicPr>
          <p:nvPr/>
        </p:nvPicPr>
        <p:blipFill>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92038" y="1547360"/>
            <a:ext cx="10230928" cy="3763281"/>
          </a:xfrm>
          <a:prstGeom prst="rect">
            <a:avLst/>
          </a:prstGeom>
        </p:spPr>
      </p:pic>
      <p:sp>
        <p:nvSpPr>
          <p:cNvPr id="5" name="Rectangle 4"/>
          <p:cNvSpPr/>
          <p:nvPr/>
        </p:nvSpPr>
        <p:spPr>
          <a:xfrm>
            <a:off x="1175657" y="33992"/>
            <a:ext cx="10400043" cy="709586"/>
          </a:xfrm>
          <a:prstGeom prst="rect">
            <a:avLst/>
          </a:prstGeom>
        </p:spPr>
        <p:txBody>
          <a:bodyPr wrap="square">
            <a:spAutoFit/>
          </a:bodyPr>
          <a:lstStyle/>
          <a:p>
            <a:r>
              <a:rPr lang="en-US" sz="4000" dirty="0">
                <a:solidFill>
                  <a:srgbClr val="000000"/>
                </a:solidFill>
                <a:latin typeface="+mj-lt"/>
              </a:rPr>
              <a:t>Hybrid Cloud Architecture</a:t>
            </a:r>
            <a:endParaRPr lang="en-US" sz="4000" dirty="0">
              <a:latin typeface="+mj-lt"/>
            </a:endParaRPr>
          </a:p>
        </p:txBody>
      </p:sp>
      <p:sp>
        <p:nvSpPr>
          <p:cNvPr id="6" name="TextBox 5"/>
          <p:cNvSpPr txBox="1"/>
          <p:nvPr/>
        </p:nvSpPr>
        <p:spPr>
          <a:xfrm rot="16200000">
            <a:off x="5926355" y="1095557"/>
            <a:ext cx="1164566" cy="230832"/>
          </a:xfrm>
          <a:prstGeom prst="rect">
            <a:avLst/>
          </a:prstGeom>
          <a:noFill/>
        </p:spPr>
        <p:txBody>
          <a:bodyPr wrap="square" rtlCol="0">
            <a:spAutoFit/>
          </a:bodyPr>
          <a:lstStyle/>
          <a:p>
            <a:r>
              <a:rPr lang="en-US" sz="900" dirty="0"/>
              <a:t>Include IDS/IPS, WAF</a:t>
            </a:r>
          </a:p>
        </p:txBody>
      </p:sp>
      <p:cxnSp>
        <p:nvCxnSpPr>
          <p:cNvPr id="7" name="Straight Connector 6"/>
          <p:cNvCxnSpPr/>
          <p:nvPr/>
        </p:nvCxnSpPr>
        <p:spPr>
          <a:xfrm>
            <a:off x="6512944" y="1711254"/>
            <a:ext cx="0" cy="18288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9237972" y="1137766"/>
            <a:ext cx="1126147" cy="230832"/>
          </a:xfrm>
          <a:prstGeom prst="rect">
            <a:avLst/>
          </a:prstGeom>
          <a:noFill/>
        </p:spPr>
        <p:txBody>
          <a:bodyPr wrap="square" rtlCol="0">
            <a:spAutoFit/>
          </a:bodyPr>
          <a:lstStyle/>
          <a:p>
            <a:r>
              <a:rPr lang="en-US" sz="900" dirty="0"/>
              <a:t>Include DB Firewall</a:t>
            </a:r>
          </a:p>
        </p:txBody>
      </p:sp>
      <p:cxnSp>
        <p:nvCxnSpPr>
          <p:cNvPr id="9" name="Straight Connector 8"/>
          <p:cNvCxnSpPr/>
          <p:nvPr/>
        </p:nvCxnSpPr>
        <p:spPr>
          <a:xfrm>
            <a:off x="9796724" y="1734260"/>
            <a:ext cx="0" cy="18288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322677" y="2109671"/>
            <a:ext cx="702537" cy="230832"/>
          </a:xfrm>
          <a:prstGeom prst="rect">
            <a:avLst/>
          </a:prstGeom>
          <a:noFill/>
        </p:spPr>
        <p:txBody>
          <a:bodyPr wrap="square" rtlCol="0">
            <a:spAutoFit/>
          </a:bodyPr>
          <a:lstStyle/>
          <a:p>
            <a:r>
              <a:rPr lang="en-US" sz="900" dirty="0"/>
              <a:t>Encryption</a:t>
            </a:r>
          </a:p>
        </p:txBody>
      </p:sp>
      <p:sp>
        <p:nvSpPr>
          <p:cNvPr id="11" name="TextBox 10"/>
          <p:cNvSpPr txBox="1"/>
          <p:nvPr/>
        </p:nvSpPr>
        <p:spPr>
          <a:xfrm>
            <a:off x="11322677" y="2499295"/>
            <a:ext cx="702537" cy="230832"/>
          </a:xfrm>
          <a:prstGeom prst="rect">
            <a:avLst/>
          </a:prstGeom>
          <a:noFill/>
        </p:spPr>
        <p:txBody>
          <a:bodyPr wrap="square" rtlCol="0">
            <a:spAutoFit/>
          </a:bodyPr>
          <a:lstStyle/>
          <a:p>
            <a:r>
              <a:rPr lang="en-US" sz="900" dirty="0"/>
              <a:t>Key Mgmt.</a:t>
            </a:r>
          </a:p>
        </p:txBody>
      </p:sp>
      <p:sp>
        <p:nvSpPr>
          <p:cNvPr id="12" name="TextBox 11"/>
          <p:cNvSpPr txBox="1"/>
          <p:nvPr/>
        </p:nvSpPr>
        <p:spPr>
          <a:xfrm>
            <a:off x="11322677" y="2888919"/>
            <a:ext cx="702537" cy="369332"/>
          </a:xfrm>
          <a:prstGeom prst="rect">
            <a:avLst/>
          </a:prstGeom>
          <a:noFill/>
        </p:spPr>
        <p:txBody>
          <a:bodyPr wrap="square" rtlCol="0">
            <a:spAutoFit/>
          </a:bodyPr>
          <a:lstStyle/>
          <a:p>
            <a:r>
              <a:rPr lang="en-US" sz="900" dirty="0"/>
              <a:t>Logging </a:t>
            </a:r>
            <a:r>
              <a:rPr lang="en-US" sz="900" dirty="0">
                <a:sym typeface="Wingdings" panose="05000000000000000000" pitchFamily="2" charset="2"/>
              </a:rPr>
              <a:t> ACE SIEM</a:t>
            </a:r>
            <a:endParaRPr lang="en-US" sz="900" dirty="0"/>
          </a:p>
        </p:txBody>
      </p:sp>
      <p:cxnSp>
        <p:nvCxnSpPr>
          <p:cNvPr id="13" name="Straight Connector 12"/>
          <p:cNvCxnSpPr>
            <a:endCxn id="10" idx="1"/>
          </p:cNvCxnSpPr>
          <p:nvPr/>
        </p:nvCxnSpPr>
        <p:spPr>
          <a:xfrm flipV="1">
            <a:off x="10826151" y="2225087"/>
            <a:ext cx="496526" cy="9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188462" y="3073585"/>
            <a:ext cx="234858" cy="234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176963" y="2613515"/>
            <a:ext cx="219456" cy="234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94398" y="3747247"/>
            <a:ext cx="360349" cy="230832"/>
          </a:xfrm>
          <a:prstGeom prst="rect">
            <a:avLst/>
          </a:prstGeom>
          <a:noFill/>
        </p:spPr>
        <p:txBody>
          <a:bodyPr wrap="square" rtlCol="0">
            <a:spAutoFit/>
          </a:bodyPr>
          <a:lstStyle/>
          <a:p>
            <a:pPr algn="r"/>
            <a:r>
              <a:rPr lang="en-US" sz="900" dirty="0"/>
              <a:t>AV</a:t>
            </a:r>
          </a:p>
        </p:txBody>
      </p:sp>
      <p:sp>
        <p:nvSpPr>
          <p:cNvPr id="17" name="TextBox 16"/>
          <p:cNvSpPr txBox="1"/>
          <p:nvPr/>
        </p:nvSpPr>
        <p:spPr>
          <a:xfrm>
            <a:off x="4122513" y="3968655"/>
            <a:ext cx="432234" cy="230832"/>
          </a:xfrm>
          <a:prstGeom prst="rect">
            <a:avLst/>
          </a:prstGeom>
          <a:noFill/>
        </p:spPr>
        <p:txBody>
          <a:bodyPr wrap="square" rtlCol="0">
            <a:spAutoFit/>
          </a:bodyPr>
          <a:lstStyle/>
          <a:p>
            <a:pPr algn="r"/>
            <a:r>
              <a:rPr lang="en-US" sz="900" dirty="0"/>
              <a:t>MFA</a:t>
            </a:r>
          </a:p>
        </p:txBody>
      </p:sp>
      <p:cxnSp>
        <p:nvCxnSpPr>
          <p:cNvPr id="18" name="Straight Connector 17"/>
          <p:cNvCxnSpPr/>
          <p:nvPr/>
        </p:nvCxnSpPr>
        <p:spPr>
          <a:xfrm flipV="1">
            <a:off x="4508752" y="3852606"/>
            <a:ext cx="640080" cy="9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497252" y="4065388"/>
            <a:ext cx="640080" cy="9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79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39</a:t>
            </a:fld>
            <a:endParaRPr lang="en-US"/>
          </a:p>
        </p:txBody>
      </p:sp>
      <p:sp>
        <p:nvSpPr>
          <p:cNvPr id="4" name="Rectangle 3"/>
          <p:cNvSpPr/>
          <p:nvPr/>
        </p:nvSpPr>
        <p:spPr>
          <a:xfrm>
            <a:off x="999249" y="813"/>
            <a:ext cx="7924349" cy="707886"/>
          </a:xfrm>
          <a:prstGeom prst="rect">
            <a:avLst/>
          </a:prstGeom>
        </p:spPr>
        <p:txBody>
          <a:bodyPr wrap="none">
            <a:spAutoFit/>
          </a:bodyPr>
          <a:lstStyle/>
          <a:p>
            <a:r>
              <a:rPr lang="en-US" sz="4000" dirty="0">
                <a:solidFill>
                  <a:srgbClr val="888888"/>
                </a:solidFill>
                <a:latin typeface="+mj-lt"/>
              </a:rPr>
              <a:t>Cloud applications architecture - PaaS</a:t>
            </a:r>
            <a:endParaRPr lang="en-US" sz="4000" dirty="0">
              <a:latin typeface="+mj-lt"/>
            </a:endParaRPr>
          </a:p>
        </p:txBody>
      </p:sp>
      <p:sp>
        <p:nvSpPr>
          <p:cNvPr id="5" name="Rectangle: Rounded Corners 4"/>
          <p:cNvSpPr/>
          <p:nvPr/>
        </p:nvSpPr>
        <p:spPr>
          <a:xfrm>
            <a:off x="3033625" y="733250"/>
            <a:ext cx="6185139" cy="239179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Layer</a:t>
            </a:r>
          </a:p>
        </p:txBody>
      </p:sp>
      <p:grpSp>
        <p:nvGrpSpPr>
          <p:cNvPr id="6" name="Group 5"/>
          <p:cNvGrpSpPr/>
          <p:nvPr/>
        </p:nvGrpSpPr>
        <p:grpSpPr>
          <a:xfrm>
            <a:off x="3161579" y="1243005"/>
            <a:ext cx="5917721" cy="637564"/>
            <a:chOff x="3114136" y="1682943"/>
            <a:chExt cx="5917721" cy="637564"/>
          </a:xfrm>
        </p:grpSpPr>
        <p:sp>
          <p:nvSpPr>
            <p:cNvPr id="7" name="Rectangle: Rounded Corners 6"/>
            <p:cNvSpPr/>
            <p:nvPr/>
          </p:nvSpPr>
          <p:spPr>
            <a:xfrm>
              <a:off x="3114136" y="1682943"/>
              <a:ext cx="5917721" cy="63756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Front-end</a:t>
              </a:r>
            </a:p>
          </p:txBody>
        </p:sp>
        <p:sp>
          <p:nvSpPr>
            <p:cNvPr id="8" name="Rectangle: Rounded Corners 7"/>
            <p:cNvSpPr/>
            <p:nvPr/>
          </p:nvSpPr>
          <p:spPr>
            <a:xfrm>
              <a:off x="3295287" y="2026480"/>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a:t>
              </a:r>
            </a:p>
          </p:txBody>
        </p:sp>
        <p:sp>
          <p:nvSpPr>
            <p:cNvPr id="9" name="Rectangle: Rounded Corners 8"/>
            <p:cNvSpPr/>
            <p:nvPr/>
          </p:nvSpPr>
          <p:spPr>
            <a:xfrm>
              <a:off x="5201728" y="2026480"/>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Responsive</a:t>
              </a:r>
            </a:p>
          </p:txBody>
        </p:sp>
        <p:sp>
          <p:nvSpPr>
            <p:cNvPr id="10" name="Rectangle: Rounded Corners 9"/>
            <p:cNvSpPr/>
            <p:nvPr/>
          </p:nvSpPr>
          <p:spPr>
            <a:xfrm>
              <a:off x="7108169" y="2026480"/>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Native</a:t>
              </a:r>
            </a:p>
          </p:txBody>
        </p:sp>
      </p:grpSp>
      <p:sp>
        <p:nvSpPr>
          <p:cNvPr id="11" name="Rectangle: Rounded Corners 10"/>
          <p:cNvSpPr/>
          <p:nvPr/>
        </p:nvSpPr>
        <p:spPr>
          <a:xfrm>
            <a:off x="3161579" y="1950366"/>
            <a:ext cx="5917721" cy="45066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Application Services</a:t>
            </a:r>
          </a:p>
        </p:txBody>
      </p:sp>
      <p:sp>
        <p:nvSpPr>
          <p:cNvPr id="12" name="Rectangle: Rounded Corners 11"/>
          <p:cNvSpPr/>
          <p:nvPr/>
        </p:nvSpPr>
        <p:spPr>
          <a:xfrm>
            <a:off x="3161579" y="2470824"/>
            <a:ext cx="5917721" cy="45066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Business Logic Services</a:t>
            </a:r>
          </a:p>
        </p:txBody>
      </p:sp>
      <p:sp>
        <p:nvSpPr>
          <p:cNvPr id="13" name="Rectangle: Rounded Corners 12"/>
          <p:cNvSpPr/>
          <p:nvPr/>
        </p:nvSpPr>
        <p:spPr>
          <a:xfrm>
            <a:off x="3033625" y="3266537"/>
            <a:ext cx="6185139" cy="193842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Data Layer</a:t>
            </a:r>
          </a:p>
        </p:txBody>
      </p:sp>
      <p:sp>
        <p:nvSpPr>
          <p:cNvPr id="14" name="Rectangle: Rounded Corners 13"/>
          <p:cNvSpPr/>
          <p:nvPr/>
        </p:nvSpPr>
        <p:spPr>
          <a:xfrm>
            <a:off x="3132830" y="4388766"/>
            <a:ext cx="5917721" cy="66500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Processing</a:t>
            </a:r>
          </a:p>
        </p:txBody>
      </p:sp>
      <p:grpSp>
        <p:nvGrpSpPr>
          <p:cNvPr id="15" name="Group 14"/>
          <p:cNvGrpSpPr/>
          <p:nvPr/>
        </p:nvGrpSpPr>
        <p:grpSpPr>
          <a:xfrm>
            <a:off x="3132830" y="3681404"/>
            <a:ext cx="5917721" cy="1302510"/>
            <a:chOff x="3114136" y="1682943"/>
            <a:chExt cx="5917721" cy="1302510"/>
          </a:xfrm>
        </p:grpSpPr>
        <p:sp>
          <p:nvSpPr>
            <p:cNvPr id="16" name="Rectangle: Rounded Corners 15"/>
            <p:cNvSpPr/>
            <p:nvPr/>
          </p:nvSpPr>
          <p:spPr>
            <a:xfrm>
              <a:off x="3114136" y="1682943"/>
              <a:ext cx="5917721" cy="63756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Data</a:t>
              </a:r>
            </a:p>
          </p:txBody>
        </p:sp>
        <p:sp>
          <p:nvSpPr>
            <p:cNvPr id="17" name="Rectangle: Rounded Corners 16"/>
            <p:cNvSpPr/>
            <p:nvPr/>
          </p:nvSpPr>
          <p:spPr>
            <a:xfrm>
              <a:off x="3295287" y="2026480"/>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a:t>
              </a:r>
            </a:p>
          </p:txBody>
        </p:sp>
        <p:sp>
          <p:nvSpPr>
            <p:cNvPr id="18" name="Rectangle: Rounded Corners 17"/>
            <p:cNvSpPr/>
            <p:nvPr/>
          </p:nvSpPr>
          <p:spPr>
            <a:xfrm>
              <a:off x="5201728" y="2026480"/>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NoSQL</a:t>
              </a:r>
            </a:p>
          </p:txBody>
        </p:sp>
        <p:sp>
          <p:nvSpPr>
            <p:cNvPr id="19" name="Rectangle: Rounded Corners 18"/>
            <p:cNvSpPr/>
            <p:nvPr/>
          </p:nvSpPr>
          <p:spPr>
            <a:xfrm>
              <a:off x="7108169" y="2026480"/>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20" name="Rectangle: Rounded Corners 19"/>
            <p:cNvSpPr/>
            <p:nvPr/>
          </p:nvSpPr>
          <p:spPr>
            <a:xfrm>
              <a:off x="3292415" y="2756853"/>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p>
          </p:txBody>
        </p:sp>
        <p:sp>
          <p:nvSpPr>
            <p:cNvPr id="21" name="Rectangle: Rounded Corners 20"/>
            <p:cNvSpPr/>
            <p:nvPr/>
          </p:nvSpPr>
          <p:spPr>
            <a:xfrm>
              <a:off x="5198856" y="2756853"/>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a:t>
              </a:r>
            </a:p>
          </p:txBody>
        </p:sp>
        <p:sp>
          <p:nvSpPr>
            <p:cNvPr id="22" name="Rectangle: Rounded Corners 21"/>
            <p:cNvSpPr/>
            <p:nvPr/>
          </p:nvSpPr>
          <p:spPr>
            <a:xfrm>
              <a:off x="7105297" y="2756853"/>
              <a:ext cx="1737360" cy="228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Scheduler</a:t>
              </a:r>
            </a:p>
          </p:txBody>
        </p:sp>
      </p:grpSp>
      <p:sp>
        <p:nvSpPr>
          <p:cNvPr id="23" name="Rectangle: Rounded Corners 22"/>
          <p:cNvSpPr/>
          <p:nvPr/>
        </p:nvSpPr>
        <p:spPr>
          <a:xfrm>
            <a:off x="1503590" y="5239108"/>
            <a:ext cx="9693497" cy="669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IaaS</a:t>
            </a:r>
          </a:p>
        </p:txBody>
      </p:sp>
      <p:sp>
        <p:nvSpPr>
          <p:cNvPr id="24" name="Rectangle: Rounded Corners 23"/>
          <p:cNvSpPr/>
          <p:nvPr/>
        </p:nvSpPr>
        <p:spPr>
          <a:xfrm>
            <a:off x="1973443" y="5554696"/>
            <a:ext cx="1079733"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a:t>
            </a:r>
          </a:p>
        </p:txBody>
      </p:sp>
      <p:sp>
        <p:nvSpPr>
          <p:cNvPr id="25" name="Rectangle: Rounded Corners 24"/>
          <p:cNvSpPr/>
          <p:nvPr/>
        </p:nvSpPr>
        <p:spPr>
          <a:xfrm>
            <a:off x="3197650" y="5554696"/>
            <a:ext cx="1079733"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sp>
        <p:nvSpPr>
          <p:cNvPr id="26" name="Rectangle: Rounded Corners 25"/>
          <p:cNvSpPr/>
          <p:nvPr/>
        </p:nvSpPr>
        <p:spPr>
          <a:xfrm>
            <a:off x="4421857" y="5554696"/>
            <a:ext cx="1079733"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27" name="Rectangle: Rounded Corners 26"/>
          <p:cNvSpPr/>
          <p:nvPr/>
        </p:nvSpPr>
        <p:spPr>
          <a:xfrm>
            <a:off x="5646064" y="5554696"/>
            <a:ext cx="1408547"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Provisioning</a:t>
            </a:r>
          </a:p>
        </p:txBody>
      </p:sp>
      <p:sp>
        <p:nvSpPr>
          <p:cNvPr id="28" name="Rectangle: Rounded Corners 27"/>
          <p:cNvSpPr/>
          <p:nvPr/>
        </p:nvSpPr>
        <p:spPr>
          <a:xfrm>
            <a:off x="7199085" y="5554696"/>
            <a:ext cx="1079733"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Backup</a:t>
            </a:r>
          </a:p>
        </p:txBody>
      </p:sp>
      <p:sp>
        <p:nvSpPr>
          <p:cNvPr id="29" name="Rectangle: Rounded Corners 28"/>
          <p:cNvSpPr/>
          <p:nvPr/>
        </p:nvSpPr>
        <p:spPr>
          <a:xfrm>
            <a:off x="8423292" y="5554696"/>
            <a:ext cx="1079733"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DRP</a:t>
            </a:r>
          </a:p>
        </p:txBody>
      </p:sp>
      <p:sp>
        <p:nvSpPr>
          <p:cNvPr id="30" name="Rectangle: Rounded Corners 29"/>
          <p:cNvSpPr/>
          <p:nvPr/>
        </p:nvSpPr>
        <p:spPr>
          <a:xfrm>
            <a:off x="9647500" y="5554696"/>
            <a:ext cx="1079733"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HA/LB</a:t>
            </a:r>
          </a:p>
        </p:txBody>
      </p:sp>
      <p:sp>
        <p:nvSpPr>
          <p:cNvPr id="31" name="Rectangle: Rounded Corners 30"/>
          <p:cNvSpPr/>
          <p:nvPr/>
        </p:nvSpPr>
        <p:spPr>
          <a:xfrm>
            <a:off x="1503590" y="5952225"/>
            <a:ext cx="9673369" cy="4004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32" name="Rectangle: Rounded Corners 31"/>
          <p:cNvSpPr/>
          <p:nvPr/>
        </p:nvSpPr>
        <p:spPr>
          <a:xfrm>
            <a:off x="2367943" y="6029500"/>
            <a:ext cx="1645920"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Mgmt.</a:t>
            </a:r>
          </a:p>
        </p:txBody>
      </p:sp>
      <p:sp>
        <p:nvSpPr>
          <p:cNvPr id="33" name="Rectangle: Rounded Corners 32"/>
          <p:cNvSpPr/>
          <p:nvPr/>
        </p:nvSpPr>
        <p:spPr>
          <a:xfrm>
            <a:off x="5543897" y="6029500"/>
            <a:ext cx="1645920"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a:t>
            </a:r>
          </a:p>
        </p:txBody>
      </p:sp>
      <p:sp>
        <p:nvSpPr>
          <p:cNvPr id="34" name="Rectangle: Rounded Corners 33"/>
          <p:cNvSpPr/>
          <p:nvPr/>
        </p:nvSpPr>
        <p:spPr>
          <a:xfrm>
            <a:off x="8719852" y="6029500"/>
            <a:ext cx="1645920" cy="25603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Audit</a:t>
            </a:r>
          </a:p>
        </p:txBody>
      </p:sp>
      <p:sp>
        <p:nvSpPr>
          <p:cNvPr id="35" name="Rectangle: Rounded Corners 34"/>
          <p:cNvSpPr/>
          <p:nvPr/>
        </p:nvSpPr>
        <p:spPr>
          <a:xfrm>
            <a:off x="1503590" y="707367"/>
            <a:ext cx="1494663" cy="44975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Processes &amp; Integration</a:t>
            </a:r>
          </a:p>
        </p:txBody>
      </p:sp>
      <p:grpSp>
        <p:nvGrpSpPr>
          <p:cNvPr id="36" name="Group 35"/>
          <p:cNvGrpSpPr/>
          <p:nvPr/>
        </p:nvGrpSpPr>
        <p:grpSpPr>
          <a:xfrm>
            <a:off x="1554480" y="1658123"/>
            <a:ext cx="1397758" cy="1054241"/>
            <a:chOff x="2956341" y="1682943"/>
            <a:chExt cx="5881881" cy="427053"/>
          </a:xfrm>
        </p:grpSpPr>
        <p:sp>
          <p:nvSpPr>
            <p:cNvPr id="37" name="Rectangle: Rounded Corners 36"/>
            <p:cNvSpPr/>
            <p:nvPr/>
          </p:nvSpPr>
          <p:spPr>
            <a:xfrm>
              <a:off x="2956341" y="1682943"/>
              <a:ext cx="5881881" cy="42705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Automation</a:t>
              </a:r>
            </a:p>
          </p:txBody>
        </p:sp>
        <p:sp>
          <p:nvSpPr>
            <p:cNvPr id="38" name="Rectangle: Rounded Corners 37"/>
            <p:cNvSpPr/>
            <p:nvPr/>
          </p:nvSpPr>
          <p:spPr>
            <a:xfrm>
              <a:off x="4124921" y="1837188"/>
              <a:ext cx="3229371" cy="1099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BPM</a:t>
              </a:r>
            </a:p>
          </p:txBody>
        </p:sp>
        <p:sp>
          <p:nvSpPr>
            <p:cNvPr id="39" name="Rectangle: Rounded Corners 38"/>
            <p:cNvSpPr/>
            <p:nvPr/>
          </p:nvSpPr>
          <p:spPr>
            <a:xfrm>
              <a:off x="4012321" y="1958523"/>
              <a:ext cx="3229371" cy="1099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BRMS</a:t>
              </a:r>
            </a:p>
          </p:txBody>
        </p:sp>
      </p:grpSp>
      <p:grpSp>
        <p:nvGrpSpPr>
          <p:cNvPr id="40" name="Group 39"/>
          <p:cNvGrpSpPr/>
          <p:nvPr/>
        </p:nvGrpSpPr>
        <p:grpSpPr>
          <a:xfrm>
            <a:off x="1568865" y="3087230"/>
            <a:ext cx="1397758" cy="1967850"/>
            <a:chOff x="2956341" y="1682943"/>
            <a:chExt cx="5881881" cy="737357"/>
          </a:xfrm>
        </p:grpSpPr>
        <p:sp>
          <p:nvSpPr>
            <p:cNvPr id="41" name="Rectangle: Rounded Corners 40"/>
            <p:cNvSpPr/>
            <p:nvPr/>
          </p:nvSpPr>
          <p:spPr>
            <a:xfrm>
              <a:off x="2956341" y="1682943"/>
              <a:ext cx="5881881" cy="73735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Integration</a:t>
              </a:r>
            </a:p>
          </p:txBody>
        </p:sp>
        <p:sp>
          <p:nvSpPr>
            <p:cNvPr id="42" name="Rectangle: Rounded Corners 41"/>
            <p:cNvSpPr/>
            <p:nvPr/>
          </p:nvSpPr>
          <p:spPr>
            <a:xfrm>
              <a:off x="3144817" y="1840053"/>
              <a:ext cx="5594212" cy="17176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sp>
          <p:nvSpPr>
            <p:cNvPr id="43" name="Rectangle: Rounded Corners 42"/>
            <p:cNvSpPr/>
            <p:nvPr/>
          </p:nvSpPr>
          <p:spPr>
            <a:xfrm>
              <a:off x="3144817" y="2023173"/>
              <a:ext cx="5594216" cy="1099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ESB</a:t>
              </a:r>
            </a:p>
          </p:txBody>
        </p:sp>
        <p:sp>
          <p:nvSpPr>
            <p:cNvPr id="44" name="Rectangle: Rounded Corners 43"/>
            <p:cNvSpPr/>
            <p:nvPr/>
          </p:nvSpPr>
          <p:spPr>
            <a:xfrm>
              <a:off x="3138282" y="2137785"/>
              <a:ext cx="5594216" cy="1099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Messaging</a:t>
              </a:r>
            </a:p>
          </p:txBody>
        </p:sp>
        <p:sp>
          <p:nvSpPr>
            <p:cNvPr id="45" name="Rectangle: Rounded Corners 44"/>
            <p:cNvSpPr/>
            <p:nvPr/>
          </p:nvSpPr>
          <p:spPr>
            <a:xfrm>
              <a:off x="3099075" y="2257112"/>
              <a:ext cx="5594216" cy="1099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Mgmt.</a:t>
              </a:r>
            </a:p>
          </p:txBody>
        </p:sp>
      </p:grpSp>
      <p:sp>
        <p:nvSpPr>
          <p:cNvPr id="46" name="Rectangle: Rounded Corners 45"/>
          <p:cNvSpPr/>
          <p:nvPr/>
        </p:nvSpPr>
        <p:spPr>
          <a:xfrm>
            <a:off x="782971" y="707368"/>
            <a:ext cx="683520" cy="564526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grpSp>
        <p:nvGrpSpPr>
          <p:cNvPr id="47" name="Group 46"/>
          <p:cNvGrpSpPr/>
          <p:nvPr/>
        </p:nvGrpSpPr>
        <p:grpSpPr>
          <a:xfrm>
            <a:off x="940098" y="901081"/>
            <a:ext cx="369267" cy="5257834"/>
            <a:chOff x="886188" y="970442"/>
            <a:chExt cx="369267" cy="5257834"/>
          </a:xfrm>
        </p:grpSpPr>
        <p:sp>
          <p:nvSpPr>
            <p:cNvPr id="48" name="Rectangle: Rounded Corners 47"/>
            <p:cNvSpPr/>
            <p:nvPr/>
          </p:nvSpPr>
          <p:spPr>
            <a:xfrm rot="16200000">
              <a:off x="97246" y="1759384"/>
              <a:ext cx="1947150" cy="3692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Monitoring (SIEM)</a:t>
              </a:r>
            </a:p>
          </p:txBody>
        </p:sp>
        <p:sp>
          <p:nvSpPr>
            <p:cNvPr id="49" name="Rectangle: Rounded Corners 48"/>
            <p:cNvSpPr/>
            <p:nvPr/>
          </p:nvSpPr>
          <p:spPr>
            <a:xfrm rot="16200000">
              <a:off x="321020" y="3577415"/>
              <a:ext cx="1499604" cy="3692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50" name="Rectangle: Rounded Corners 49"/>
            <p:cNvSpPr/>
            <p:nvPr/>
          </p:nvSpPr>
          <p:spPr>
            <a:xfrm rot="16200000">
              <a:off x="259935" y="5232757"/>
              <a:ext cx="1621773" cy="3692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grpSp>
      <p:sp>
        <p:nvSpPr>
          <p:cNvPr id="51" name="Rectangle: Rounded Corners 50"/>
          <p:cNvSpPr/>
          <p:nvPr/>
        </p:nvSpPr>
        <p:spPr>
          <a:xfrm>
            <a:off x="9264474" y="707367"/>
            <a:ext cx="1932614" cy="44975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Cloud Application Services</a:t>
            </a:r>
          </a:p>
        </p:txBody>
      </p:sp>
      <p:sp>
        <p:nvSpPr>
          <p:cNvPr id="52" name="Rectangle: Rounded Corners 51"/>
          <p:cNvSpPr/>
          <p:nvPr/>
        </p:nvSpPr>
        <p:spPr>
          <a:xfrm>
            <a:off x="9316381" y="1667844"/>
            <a:ext cx="1828800" cy="27151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Reports</a:t>
            </a:r>
          </a:p>
        </p:txBody>
      </p:sp>
      <p:sp>
        <p:nvSpPr>
          <p:cNvPr id="53" name="Rectangle: Rounded Corners 52"/>
          <p:cNvSpPr/>
          <p:nvPr/>
        </p:nvSpPr>
        <p:spPr>
          <a:xfrm>
            <a:off x="9316381" y="2005090"/>
            <a:ext cx="1828800" cy="55009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Generation</a:t>
            </a:r>
          </a:p>
        </p:txBody>
      </p:sp>
      <p:sp>
        <p:nvSpPr>
          <p:cNvPr id="54" name="Rectangle: Rounded Corners 53"/>
          <p:cNvSpPr/>
          <p:nvPr/>
        </p:nvSpPr>
        <p:spPr>
          <a:xfrm>
            <a:off x="9316381" y="2620921"/>
            <a:ext cx="1828800" cy="55009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Mgmt.</a:t>
            </a:r>
          </a:p>
        </p:txBody>
      </p:sp>
      <p:sp>
        <p:nvSpPr>
          <p:cNvPr id="55" name="Rectangle: Rounded Corners 54"/>
          <p:cNvSpPr/>
          <p:nvPr/>
        </p:nvSpPr>
        <p:spPr>
          <a:xfrm>
            <a:off x="9316381" y="3236752"/>
            <a:ext cx="1828800" cy="55009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Mgmt.</a:t>
            </a:r>
          </a:p>
        </p:txBody>
      </p:sp>
      <p:sp>
        <p:nvSpPr>
          <p:cNvPr id="56" name="Rectangle: Rounded Corners 55"/>
          <p:cNvSpPr/>
          <p:nvPr/>
        </p:nvSpPr>
        <p:spPr>
          <a:xfrm>
            <a:off x="9316381" y="3852583"/>
            <a:ext cx="1828800" cy="55009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Mgmt. w/ HSM</a:t>
            </a:r>
          </a:p>
        </p:txBody>
      </p:sp>
      <p:sp>
        <p:nvSpPr>
          <p:cNvPr id="57" name="Rectangle: Rounded Corners 56"/>
          <p:cNvSpPr/>
          <p:nvPr/>
        </p:nvSpPr>
        <p:spPr>
          <a:xfrm>
            <a:off x="9316381" y="4468416"/>
            <a:ext cx="1828800" cy="55009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Firewall, IDS/IPS, WAF, DB Firewall</a:t>
            </a:r>
          </a:p>
        </p:txBody>
      </p:sp>
    </p:spTree>
    <p:extLst>
      <p:ext uri="{BB962C8B-B14F-4D97-AF65-F5344CB8AC3E}">
        <p14:creationId xmlns:p14="http://schemas.microsoft.com/office/powerpoint/2010/main" val="348282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859835" y="16985"/>
            <a:ext cx="10472332" cy="4143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dirty="0"/>
              <a:t>Definitions</a:t>
            </a:r>
            <a:r>
              <a:rPr lang="en-US" sz="4000" dirty="0"/>
              <a:t> </a:t>
            </a:r>
            <a:r>
              <a:rPr lang="en-US" sz="1400" dirty="0"/>
              <a:t>(cont’d)</a:t>
            </a:r>
          </a:p>
        </p:txBody>
      </p:sp>
      <p:sp>
        <p:nvSpPr>
          <p:cNvPr id="6" name="Rectangle 5"/>
          <p:cNvSpPr/>
          <p:nvPr/>
        </p:nvSpPr>
        <p:spPr>
          <a:xfrm>
            <a:off x="698740" y="513851"/>
            <a:ext cx="6203621" cy="400110"/>
          </a:xfrm>
          <a:prstGeom prst="rect">
            <a:avLst/>
          </a:prstGeom>
        </p:spPr>
        <p:txBody>
          <a:bodyPr wrap="none">
            <a:spAutoFit/>
          </a:bodyPr>
          <a:lstStyle/>
          <a:p>
            <a:r>
              <a:rPr lang="en-US" sz="2000" dirty="0">
                <a:latin typeface="+mj-lt"/>
                <a:ea typeface="+mj-ea"/>
                <a:cs typeface="+mj-cs"/>
              </a:rPr>
              <a:t>Different Cloud Delivery Models </a:t>
            </a:r>
            <a:r>
              <a:rPr lang="en-US" sz="1200" dirty="0">
                <a:latin typeface="+mj-lt"/>
                <a:ea typeface="+mj-ea"/>
                <a:cs typeface="+mj-cs"/>
              </a:rPr>
              <a:t>(architecture, ownership &amp; responsibilities) </a:t>
            </a:r>
            <a:endParaRPr lang="en-US" sz="1100" dirty="0">
              <a:latin typeface="+mj-lt"/>
              <a:ea typeface="+mj-ea"/>
              <a:cs typeface="+mj-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0" y="1262658"/>
            <a:ext cx="3333750" cy="2667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55" y="2312511"/>
            <a:ext cx="655830" cy="567293"/>
          </a:xfrm>
          <a:prstGeom prst="rect">
            <a:avLst/>
          </a:prstGeom>
        </p:spPr>
      </p:pic>
      <p:sp>
        <p:nvSpPr>
          <p:cNvPr id="12" name="TextBox 11"/>
          <p:cNvSpPr txBox="1"/>
          <p:nvPr/>
        </p:nvSpPr>
        <p:spPr>
          <a:xfrm>
            <a:off x="1621407" y="2409983"/>
            <a:ext cx="867266" cy="369332"/>
          </a:xfrm>
          <a:prstGeom prst="rect">
            <a:avLst/>
          </a:prstGeom>
          <a:noFill/>
        </p:spPr>
        <p:txBody>
          <a:bodyPr wrap="square" rtlCol="0">
            <a:spAutoFit/>
          </a:bodyPr>
          <a:lstStyle/>
          <a:p>
            <a:r>
              <a:rPr lang="en-US" b="1" dirty="0"/>
              <a:t>Hybrid</a:t>
            </a:r>
          </a:p>
        </p:txBody>
      </p:sp>
      <p:sp>
        <p:nvSpPr>
          <p:cNvPr id="13" name="TextBox 12"/>
          <p:cNvSpPr txBox="1"/>
          <p:nvPr/>
        </p:nvSpPr>
        <p:spPr>
          <a:xfrm>
            <a:off x="3667028" y="2312511"/>
            <a:ext cx="617378" cy="523220"/>
          </a:xfrm>
          <a:prstGeom prst="rect">
            <a:avLst/>
          </a:prstGeom>
          <a:noFill/>
        </p:spPr>
        <p:txBody>
          <a:bodyPr wrap="square" rtlCol="0">
            <a:spAutoFit/>
          </a:bodyPr>
          <a:lstStyle/>
          <a:p>
            <a:r>
              <a:rPr lang="en-US" sz="2800" b="1" dirty="0"/>
              <a:t>vs.</a:t>
            </a:r>
            <a:endParaRPr lang="en-US" b="1" dirty="0"/>
          </a:p>
        </p:txBody>
      </p:sp>
      <p:sp>
        <p:nvSpPr>
          <p:cNvPr id="14" name="TextBox 13"/>
          <p:cNvSpPr txBox="1"/>
          <p:nvPr/>
        </p:nvSpPr>
        <p:spPr>
          <a:xfrm>
            <a:off x="7825820" y="2256095"/>
            <a:ext cx="617378" cy="523220"/>
          </a:xfrm>
          <a:prstGeom prst="rect">
            <a:avLst/>
          </a:prstGeom>
          <a:noFill/>
        </p:spPr>
        <p:txBody>
          <a:bodyPr wrap="square" rtlCol="0">
            <a:spAutoFit/>
          </a:bodyPr>
          <a:lstStyle/>
          <a:p>
            <a:r>
              <a:rPr lang="en-US" sz="2800" b="1" dirty="0"/>
              <a:t>vs.</a:t>
            </a:r>
            <a:endParaRPr lang="en-US"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058" y="1273653"/>
            <a:ext cx="3333750" cy="2667000"/>
          </a:xfrm>
          <a:prstGeom prst="rect">
            <a:avLst/>
          </a:prstGeom>
        </p:spPr>
      </p:pic>
      <p:sp>
        <p:nvSpPr>
          <p:cNvPr id="17" name="TextBox 16"/>
          <p:cNvSpPr txBox="1"/>
          <p:nvPr/>
        </p:nvSpPr>
        <p:spPr>
          <a:xfrm>
            <a:off x="5704785" y="2420978"/>
            <a:ext cx="867266" cy="369332"/>
          </a:xfrm>
          <a:prstGeom prst="rect">
            <a:avLst/>
          </a:prstGeom>
          <a:noFill/>
        </p:spPr>
        <p:txBody>
          <a:bodyPr wrap="square" rtlCol="0">
            <a:spAutoFit/>
          </a:bodyPr>
          <a:lstStyle/>
          <a:p>
            <a:r>
              <a:rPr lang="en-US" b="1" dirty="0"/>
              <a:t>Private</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439" y="1273653"/>
            <a:ext cx="3333750" cy="2667000"/>
          </a:xfrm>
          <a:prstGeom prst="rect">
            <a:avLst/>
          </a:prstGeom>
        </p:spPr>
      </p:pic>
      <p:sp>
        <p:nvSpPr>
          <p:cNvPr id="20" name="TextBox 19"/>
          <p:cNvSpPr txBox="1"/>
          <p:nvPr/>
        </p:nvSpPr>
        <p:spPr>
          <a:xfrm>
            <a:off x="9959166" y="2420978"/>
            <a:ext cx="867266" cy="369332"/>
          </a:xfrm>
          <a:prstGeom prst="rect">
            <a:avLst/>
          </a:prstGeom>
          <a:noFill/>
        </p:spPr>
        <p:txBody>
          <a:bodyPr wrap="square" rtlCol="0">
            <a:spAutoFit/>
          </a:bodyPr>
          <a:lstStyle/>
          <a:p>
            <a:r>
              <a:rPr lang="en-US" b="1" dirty="0"/>
              <a:t>Public</a:t>
            </a:r>
          </a:p>
        </p:txBody>
      </p:sp>
      <p:pic>
        <p:nvPicPr>
          <p:cNvPr id="22" name="Picture 21"/>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837519" y="2241670"/>
            <a:ext cx="975360" cy="548640"/>
          </a:xfrm>
          <a:prstGeom prst="rect">
            <a:avLst/>
          </a:prstGeom>
        </p:spPr>
      </p:pic>
      <p:pic>
        <p:nvPicPr>
          <p:cNvPr id="24" name="Picture 23"/>
          <p:cNvPicPr>
            <a:picLocks noChangeAspect="1"/>
          </p:cNvPicPr>
          <p:nvPr/>
        </p:nvPicPr>
        <p:blipFill rotWithShape="1">
          <a:blip r:embed="rId6">
            <a:duotone>
              <a:srgbClr val="E7E6E6">
                <a:shade val="45000"/>
                <a:satMod val="135000"/>
              </a:srgb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32665" t="22918" r="31662" b="27348"/>
          <a:stretch/>
        </p:blipFill>
        <p:spPr>
          <a:xfrm>
            <a:off x="9243175" y="2312510"/>
            <a:ext cx="562805" cy="566928"/>
          </a:xfrm>
          <a:prstGeom prst="rect">
            <a:avLst/>
          </a:prstGeom>
        </p:spPr>
      </p:pic>
      <p:sp>
        <p:nvSpPr>
          <p:cNvPr id="25" name="TextBox 24"/>
          <p:cNvSpPr txBox="1"/>
          <p:nvPr/>
        </p:nvSpPr>
        <p:spPr>
          <a:xfrm>
            <a:off x="424205" y="3805146"/>
            <a:ext cx="3315465" cy="2308324"/>
          </a:xfrm>
          <a:prstGeom prst="rect">
            <a:avLst/>
          </a:prstGeom>
          <a:noFill/>
        </p:spPr>
        <p:txBody>
          <a:bodyPr wrap="square" rtlCol="0">
            <a:spAutoFit/>
          </a:bodyPr>
          <a:lstStyle/>
          <a:p>
            <a:pPr marL="285750" indent="-285750">
              <a:buClr>
                <a:schemeClr val="accent6">
                  <a:lumMod val="50000"/>
                </a:schemeClr>
              </a:buClr>
              <a:buFont typeface="Wingdings" panose="05000000000000000000" pitchFamily="2" charset="2"/>
              <a:buChar char="ü"/>
            </a:pPr>
            <a:r>
              <a:rPr lang="en-US" dirty="0"/>
              <a:t>Combines on-premises private clouds, with public clouds</a:t>
            </a:r>
          </a:p>
          <a:p>
            <a:pPr marL="285750" indent="-285750">
              <a:buClr>
                <a:schemeClr val="accent6">
                  <a:lumMod val="50000"/>
                </a:schemeClr>
              </a:buClr>
              <a:buFont typeface="Wingdings" panose="05000000000000000000" pitchFamily="2" charset="2"/>
              <a:buChar char="ü"/>
            </a:pPr>
            <a:r>
              <a:rPr lang="en-US" dirty="0"/>
              <a:t>Cloud bursting option to handle demand spike using public </a:t>
            </a:r>
          </a:p>
          <a:p>
            <a:pPr marL="285750" indent="-285750">
              <a:buClr>
                <a:schemeClr val="accent6">
                  <a:lumMod val="50000"/>
                </a:schemeClr>
              </a:buClr>
              <a:buFont typeface="Wingdings" panose="05000000000000000000" pitchFamily="2" charset="2"/>
              <a:buChar char="ü"/>
            </a:pPr>
            <a:r>
              <a:rPr lang="en-US" dirty="0"/>
              <a:t>High Scalability</a:t>
            </a:r>
          </a:p>
          <a:p>
            <a:pPr marL="285750" indent="-285750">
              <a:buClr>
                <a:schemeClr val="accent6">
                  <a:lumMod val="50000"/>
                </a:schemeClr>
              </a:buClr>
              <a:buFont typeface="Wingdings" panose="05000000000000000000" pitchFamily="2" charset="2"/>
              <a:buChar char="ü"/>
            </a:pPr>
            <a:r>
              <a:rPr lang="en-US" dirty="0"/>
              <a:t>Improve Cost</a:t>
            </a:r>
          </a:p>
          <a:p>
            <a:pPr marL="285750" indent="-285750">
              <a:buClr>
                <a:schemeClr val="accent6">
                  <a:lumMod val="50000"/>
                </a:schemeClr>
              </a:buClr>
              <a:buFont typeface="Wingdings" panose="05000000000000000000" pitchFamily="2" charset="2"/>
              <a:buChar char="ü"/>
            </a:pPr>
            <a:r>
              <a:rPr lang="en-US" dirty="0"/>
              <a:t>High reliability</a:t>
            </a:r>
          </a:p>
        </p:txBody>
      </p:sp>
      <p:sp>
        <p:nvSpPr>
          <p:cNvPr id="26" name="TextBox 25"/>
          <p:cNvSpPr txBox="1"/>
          <p:nvPr/>
        </p:nvSpPr>
        <p:spPr>
          <a:xfrm>
            <a:off x="4508822" y="3805145"/>
            <a:ext cx="3319272" cy="2031325"/>
          </a:xfrm>
          <a:prstGeom prst="rect">
            <a:avLst/>
          </a:prstGeom>
          <a:noFill/>
        </p:spPr>
        <p:txBody>
          <a:bodyPr wrap="square" rtlCol="0">
            <a:spAutoFit/>
          </a:bodyPr>
          <a:lstStyle/>
          <a:p>
            <a:pPr marL="285750" indent="-285750">
              <a:buClr>
                <a:schemeClr val="accent6">
                  <a:lumMod val="50000"/>
                </a:schemeClr>
              </a:buClr>
              <a:buFont typeface="Wingdings" panose="05000000000000000000" pitchFamily="2" charset="2"/>
              <a:buChar char="ü"/>
            </a:pPr>
            <a:r>
              <a:rPr lang="en-US" dirty="0"/>
              <a:t>Resources used exclusively by one organization</a:t>
            </a:r>
          </a:p>
          <a:p>
            <a:pPr marL="285750" indent="-285750">
              <a:buClr>
                <a:schemeClr val="accent6">
                  <a:lumMod val="50000"/>
                </a:schemeClr>
              </a:buClr>
              <a:buFont typeface="Wingdings" panose="05000000000000000000" pitchFamily="2" charset="2"/>
              <a:buChar char="ü"/>
            </a:pPr>
            <a:r>
              <a:rPr lang="en-US" dirty="0"/>
              <a:t>Can be physically located at your on-premise datacenter</a:t>
            </a:r>
          </a:p>
          <a:p>
            <a:pPr marL="285750" indent="-285750">
              <a:buClr>
                <a:schemeClr val="accent6">
                  <a:lumMod val="50000"/>
                </a:schemeClr>
              </a:buClr>
              <a:buFont typeface="Wingdings" panose="05000000000000000000" pitchFamily="2" charset="2"/>
              <a:buChar char="ü"/>
            </a:pPr>
            <a:r>
              <a:rPr lang="en-US" dirty="0"/>
              <a:t>Most Secure</a:t>
            </a:r>
          </a:p>
          <a:p>
            <a:pPr marL="285750" indent="-285750">
              <a:buClr>
                <a:schemeClr val="accent6">
                  <a:lumMod val="50000"/>
                </a:schemeClr>
              </a:buClr>
              <a:buFont typeface="Wingdings" panose="05000000000000000000" pitchFamily="2" charset="2"/>
              <a:buChar char="ü"/>
            </a:pPr>
            <a:r>
              <a:rPr lang="en-US" dirty="0"/>
              <a:t>Good Performance</a:t>
            </a:r>
          </a:p>
          <a:p>
            <a:pPr marL="285750" indent="-285750">
              <a:buClr>
                <a:schemeClr val="accent6">
                  <a:lumMod val="50000"/>
                </a:schemeClr>
              </a:buClr>
              <a:buFont typeface="Wingdings" panose="05000000000000000000" pitchFamily="2" charset="2"/>
              <a:buChar char="ü"/>
            </a:pPr>
            <a:r>
              <a:rPr lang="en-US" dirty="0"/>
              <a:t>High reliability</a:t>
            </a:r>
          </a:p>
        </p:txBody>
      </p:sp>
      <p:sp>
        <p:nvSpPr>
          <p:cNvPr id="27" name="TextBox 26"/>
          <p:cNvSpPr txBox="1"/>
          <p:nvPr/>
        </p:nvSpPr>
        <p:spPr>
          <a:xfrm>
            <a:off x="8780814" y="3808047"/>
            <a:ext cx="3319272" cy="2031325"/>
          </a:xfrm>
          <a:prstGeom prst="rect">
            <a:avLst/>
          </a:prstGeom>
          <a:noFill/>
        </p:spPr>
        <p:txBody>
          <a:bodyPr wrap="square" rtlCol="0">
            <a:spAutoFit/>
          </a:bodyPr>
          <a:lstStyle/>
          <a:p>
            <a:pPr marL="285750" indent="-285750">
              <a:buClr>
                <a:schemeClr val="accent6">
                  <a:lumMod val="50000"/>
                </a:schemeClr>
              </a:buClr>
              <a:buFont typeface="Wingdings" panose="05000000000000000000" pitchFamily="2" charset="2"/>
              <a:buChar char="ü"/>
            </a:pPr>
            <a:r>
              <a:rPr lang="en-US" dirty="0"/>
              <a:t>Most Common</a:t>
            </a:r>
          </a:p>
          <a:p>
            <a:pPr marL="285750" indent="-285750">
              <a:buClr>
                <a:schemeClr val="accent6">
                  <a:lumMod val="50000"/>
                </a:schemeClr>
              </a:buClr>
              <a:buFont typeface="Wingdings" panose="05000000000000000000" pitchFamily="2" charset="2"/>
              <a:buChar char="ü"/>
            </a:pPr>
            <a:r>
              <a:rPr lang="en-US" dirty="0"/>
              <a:t>High Scalability</a:t>
            </a:r>
          </a:p>
          <a:p>
            <a:pPr marL="285750" indent="-285750">
              <a:buClr>
                <a:schemeClr val="accent6">
                  <a:lumMod val="50000"/>
                </a:schemeClr>
              </a:buClr>
              <a:buFont typeface="Wingdings" panose="05000000000000000000" pitchFamily="2" charset="2"/>
              <a:buChar char="ü"/>
            </a:pPr>
            <a:r>
              <a:rPr lang="en-US" dirty="0"/>
              <a:t>Near-unlimited scalability</a:t>
            </a:r>
          </a:p>
          <a:p>
            <a:pPr marL="285750" indent="-285750">
              <a:buClr>
                <a:schemeClr val="accent6">
                  <a:lumMod val="50000"/>
                </a:schemeClr>
              </a:buClr>
              <a:buFont typeface="Wingdings" panose="05000000000000000000" pitchFamily="2" charset="2"/>
              <a:buChar char="ü"/>
            </a:pPr>
            <a:r>
              <a:rPr lang="en-US" dirty="0"/>
              <a:t>Pay As You Go</a:t>
            </a:r>
          </a:p>
          <a:p>
            <a:pPr marL="285750" indent="-285750">
              <a:buClr>
                <a:schemeClr val="accent6">
                  <a:lumMod val="50000"/>
                </a:schemeClr>
              </a:buClr>
              <a:buFont typeface="Wingdings" panose="05000000000000000000" pitchFamily="2" charset="2"/>
              <a:buChar char="ü"/>
            </a:pPr>
            <a:r>
              <a:rPr lang="en-US" dirty="0"/>
              <a:t>Share hardware, storage, and network devices with other “tenants” </a:t>
            </a:r>
          </a:p>
        </p:txBody>
      </p:sp>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4</a:t>
            </a:fld>
            <a:endParaRPr lang="en-US"/>
          </a:p>
        </p:txBody>
      </p:sp>
    </p:spTree>
    <p:extLst>
      <p:ext uri="{BB962C8B-B14F-4D97-AF65-F5344CB8AC3E}">
        <p14:creationId xmlns:p14="http://schemas.microsoft.com/office/powerpoint/2010/main" val="762804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40</a:t>
            </a:fld>
            <a:endParaRPr lang="en-US"/>
          </a:p>
        </p:txBody>
      </p:sp>
      <p:sp>
        <p:nvSpPr>
          <p:cNvPr id="4" name="TextBox 3"/>
          <p:cNvSpPr txBox="1"/>
          <p:nvPr/>
        </p:nvSpPr>
        <p:spPr>
          <a:xfrm>
            <a:off x="1069675" y="0"/>
            <a:ext cx="6236899" cy="707886"/>
          </a:xfrm>
          <a:prstGeom prst="rect">
            <a:avLst/>
          </a:prstGeom>
          <a:noFill/>
        </p:spPr>
        <p:txBody>
          <a:bodyPr wrap="square" rtlCol="0">
            <a:spAutoFit/>
          </a:bodyPr>
          <a:lstStyle/>
          <a:p>
            <a:r>
              <a:rPr lang="en-US" sz="4000" dirty="0">
                <a:latin typeface="+mj-lt"/>
              </a:rPr>
              <a:t>SaaS Network Architecture</a:t>
            </a:r>
          </a:p>
        </p:txBody>
      </p:sp>
      <p:grpSp>
        <p:nvGrpSpPr>
          <p:cNvPr id="5" name="Group 4"/>
          <p:cNvGrpSpPr/>
          <p:nvPr/>
        </p:nvGrpSpPr>
        <p:grpSpPr>
          <a:xfrm>
            <a:off x="1147313" y="649456"/>
            <a:ext cx="8997351" cy="5871737"/>
            <a:chOff x="1147313" y="649456"/>
            <a:chExt cx="8997351" cy="5871737"/>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50" t="1095" r="191" b="5271"/>
            <a:stretch/>
          </p:blipFill>
          <p:spPr>
            <a:xfrm>
              <a:off x="1147313" y="649456"/>
              <a:ext cx="8997351" cy="5822310"/>
            </a:xfrm>
            <a:prstGeom prst="rect">
              <a:avLst/>
            </a:prstGeom>
          </p:spPr>
        </p:pic>
        <p:sp>
          <p:nvSpPr>
            <p:cNvPr id="7" name="TextBox 6"/>
            <p:cNvSpPr txBox="1"/>
            <p:nvPr/>
          </p:nvSpPr>
          <p:spPr>
            <a:xfrm>
              <a:off x="8610600" y="2527541"/>
              <a:ext cx="1361536" cy="461665"/>
            </a:xfrm>
            <a:prstGeom prst="rect">
              <a:avLst/>
            </a:prstGeom>
            <a:noFill/>
          </p:spPr>
          <p:txBody>
            <a:bodyPr wrap="square" rtlCol="0">
              <a:spAutoFit/>
            </a:bodyPr>
            <a:lstStyle/>
            <a:p>
              <a:pPr algn="ctr"/>
              <a:r>
                <a:rPr lang="en-US" sz="800" dirty="0">
                  <a:solidFill>
                    <a:schemeClr val="tx1">
                      <a:lumMod val="65000"/>
                      <a:lumOff val="35000"/>
                    </a:schemeClr>
                  </a:solidFill>
                </a:rPr>
                <a:t>(VPN into ACE to use</a:t>
              </a:r>
            </a:p>
            <a:p>
              <a:pPr algn="ctr"/>
              <a:r>
                <a:rPr lang="en-US" sz="800" dirty="0">
                  <a:solidFill>
                    <a:schemeClr val="tx1">
                      <a:lumMod val="65000"/>
                      <a:lumOff val="35000"/>
                    </a:schemeClr>
                  </a:solidFill>
                </a:rPr>
                <a:t>DLP, AV, other client and network security controls)</a:t>
              </a:r>
            </a:p>
          </p:txBody>
        </p:sp>
        <p:sp>
          <p:nvSpPr>
            <p:cNvPr id="8" name="TextBox 7"/>
            <p:cNvSpPr txBox="1"/>
            <p:nvPr/>
          </p:nvSpPr>
          <p:spPr>
            <a:xfrm>
              <a:off x="7686136" y="6290361"/>
              <a:ext cx="924464" cy="230832"/>
            </a:xfrm>
            <a:prstGeom prst="rect">
              <a:avLst/>
            </a:prstGeom>
            <a:solidFill>
              <a:schemeClr val="bg1"/>
            </a:solidFill>
          </p:spPr>
          <p:txBody>
            <a:bodyPr wrap="square" rtlCol="0">
              <a:spAutoFit/>
            </a:bodyPr>
            <a:lstStyle/>
            <a:p>
              <a:pPr algn="ctr"/>
              <a:r>
                <a:rPr lang="en-US" sz="900" b="1" dirty="0"/>
                <a:t>ACE</a:t>
              </a:r>
            </a:p>
          </p:txBody>
        </p:sp>
        <p:sp>
          <p:nvSpPr>
            <p:cNvPr id="9" name="Rectangle 8"/>
            <p:cNvSpPr/>
            <p:nvPr/>
          </p:nvSpPr>
          <p:spPr>
            <a:xfrm rot="2110200">
              <a:off x="6570171" y="4459373"/>
              <a:ext cx="1941829" cy="358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110200">
              <a:off x="6669577" y="4750322"/>
              <a:ext cx="1417845" cy="19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6742784" y="4451230"/>
              <a:ext cx="94335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ctor: Elbow 11"/>
            <p:cNvCxnSpPr/>
            <p:nvPr/>
          </p:nvCxnSpPr>
          <p:spPr>
            <a:xfrm rot="16200000" flipH="1">
              <a:off x="4804917" y="2398144"/>
              <a:ext cx="1820170" cy="957530"/>
            </a:xfrm>
            <a:prstGeom prst="bentConnector3">
              <a:avLst>
                <a:gd name="adj1" fmla="val 99763"/>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91180" y="2734569"/>
              <a:ext cx="694426" cy="415498"/>
            </a:xfrm>
            <a:prstGeom prst="rect">
              <a:avLst/>
            </a:prstGeom>
            <a:noFill/>
          </p:spPr>
          <p:txBody>
            <a:bodyPr wrap="square" rtlCol="0">
              <a:spAutoFit/>
            </a:bodyPr>
            <a:lstStyle/>
            <a:p>
              <a:pPr algn="ctr"/>
              <a:r>
                <a:rPr lang="en-US" sz="700" dirty="0"/>
                <a:t>Private Connections (optional)</a:t>
              </a:r>
            </a:p>
          </p:txBody>
        </p:sp>
        <p:sp>
          <p:nvSpPr>
            <p:cNvPr id="14" name="TextBox 13"/>
            <p:cNvSpPr txBox="1"/>
            <p:nvPr/>
          </p:nvSpPr>
          <p:spPr>
            <a:xfrm>
              <a:off x="6832402" y="6113239"/>
              <a:ext cx="1647370" cy="200055"/>
            </a:xfrm>
            <a:prstGeom prst="rect">
              <a:avLst/>
            </a:prstGeom>
            <a:noFill/>
            <a:ln>
              <a:noFill/>
            </a:ln>
          </p:spPr>
          <p:txBody>
            <a:bodyPr wrap="square" rtlCol="0">
              <a:spAutoFit/>
            </a:bodyPr>
            <a:lstStyle/>
            <a:p>
              <a:pPr algn="ctr"/>
              <a:r>
                <a:rPr lang="en-US" sz="700" dirty="0">
                  <a:solidFill>
                    <a:srgbClr val="545454"/>
                  </a:solidFill>
                </a:rPr>
                <a:t>Use SSO/TLS to connect (over Internet)</a:t>
              </a:r>
            </a:p>
          </p:txBody>
        </p:sp>
      </p:grpSp>
    </p:spTree>
    <p:extLst>
      <p:ext uri="{BB962C8B-B14F-4D97-AF65-F5344CB8AC3E}">
        <p14:creationId xmlns:p14="http://schemas.microsoft.com/office/powerpoint/2010/main" val="2009496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07132" y="3049025"/>
            <a:ext cx="7159332" cy="707886"/>
          </a:xfrm>
          <a:prstGeom prst="rect">
            <a:avLst/>
          </a:prstGeom>
        </p:spPr>
        <p:txBody>
          <a:bodyPr wrap="none">
            <a:spAutoFit/>
          </a:bodyPr>
          <a:lstStyle/>
          <a:p>
            <a:pPr algn="r"/>
            <a:r>
              <a:rPr lang="en-US" sz="4000" dirty="0">
                <a:solidFill>
                  <a:srgbClr val="000000"/>
                </a:solidFill>
                <a:latin typeface="+mj-lt"/>
              </a:rPr>
              <a:t>Additional Hybrid Cloud Scenarios</a:t>
            </a:r>
            <a:endParaRPr lang="en-US" sz="4000" dirty="0">
              <a:latin typeface="+mj-lt"/>
            </a:endParaRPr>
          </a:p>
        </p:txBody>
      </p:sp>
      <p:sp>
        <p:nvSpPr>
          <p:cNvPr id="4" name="Rectangle 3"/>
          <p:cNvSpPr/>
          <p:nvPr/>
        </p:nvSpPr>
        <p:spPr>
          <a:xfrm>
            <a:off x="9408932" y="3609797"/>
            <a:ext cx="2457532" cy="461665"/>
          </a:xfrm>
          <a:prstGeom prst="rect">
            <a:avLst/>
          </a:prstGeom>
        </p:spPr>
        <p:txBody>
          <a:bodyPr wrap="none">
            <a:spAutoFit/>
          </a:bodyPr>
          <a:lstStyle/>
          <a:p>
            <a:pPr algn="r"/>
            <a:r>
              <a:rPr lang="en-US" sz="2400" dirty="0">
                <a:solidFill>
                  <a:srgbClr val="000000"/>
                </a:solidFill>
                <a:latin typeface="+mj-lt"/>
              </a:rPr>
              <a:t>(Representational)</a:t>
            </a:r>
            <a:endParaRPr lang="en-US" sz="2400" dirty="0">
              <a:latin typeface="+mj-lt"/>
            </a:endParaRPr>
          </a:p>
        </p:txBody>
      </p:sp>
    </p:spTree>
    <p:extLst>
      <p:ext uri="{BB962C8B-B14F-4D97-AF65-F5344CB8AC3E}">
        <p14:creationId xmlns:p14="http://schemas.microsoft.com/office/powerpoint/2010/main" val="50080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924" y="0"/>
            <a:ext cx="12038152" cy="6858000"/>
          </a:xfrm>
          <a:prstGeom prst="rect">
            <a:avLst/>
          </a:prstGeom>
        </p:spPr>
      </p:pic>
      <p:sp>
        <p:nvSpPr>
          <p:cNvPr id="3" name="Date Placeholder 2"/>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42</a:t>
            </a:fld>
            <a:endParaRPr lang="en-US"/>
          </a:p>
        </p:txBody>
      </p:sp>
    </p:spTree>
    <p:extLst>
      <p:ext uri="{BB962C8B-B14F-4D97-AF65-F5344CB8AC3E}">
        <p14:creationId xmlns:p14="http://schemas.microsoft.com/office/powerpoint/2010/main" val="248269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172" y="0"/>
            <a:ext cx="11885655" cy="6858000"/>
          </a:xfrm>
          <a:prstGeom prst="rect">
            <a:avLst/>
          </a:prstGeom>
        </p:spPr>
      </p:pic>
      <p:sp>
        <p:nvSpPr>
          <p:cNvPr id="3" name="Date Placeholder 2"/>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43</a:t>
            </a:fld>
            <a:endParaRPr lang="en-US"/>
          </a:p>
        </p:txBody>
      </p:sp>
    </p:spTree>
    <p:extLst>
      <p:ext uri="{BB962C8B-B14F-4D97-AF65-F5344CB8AC3E}">
        <p14:creationId xmlns:p14="http://schemas.microsoft.com/office/powerpoint/2010/main" val="2948215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8327"/>
            <a:ext cx="12192000" cy="6753409"/>
          </a:xfrm>
          <a:prstGeom prst="rect">
            <a:avLst/>
          </a:prstGeom>
        </p:spPr>
      </p:pic>
      <p:sp>
        <p:nvSpPr>
          <p:cNvPr id="2" name="Date Placeholder 1"/>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44</a:t>
            </a:fld>
            <a:endParaRPr lang="en-US"/>
          </a:p>
        </p:txBody>
      </p:sp>
    </p:spTree>
    <p:extLst>
      <p:ext uri="{BB962C8B-B14F-4D97-AF65-F5344CB8AC3E}">
        <p14:creationId xmlns:p14="http://schemas.microsoft.com/office/powerpoint/2010/main" val="1891023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338"/>
            <a:ext cx="12192000" cy="6632254"/>
          </a:xfrm>
          <a:prstGeom prst="rect">
            <a:avLst/>
          </a:prstGeom>
        </p:spPr>
      </p:pic>
      <p:sp>
        <p:nvSpPr>
          <p:cNvPr id="3" name="Date Placeholder 2"/>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45</a:t>
            </a:fld>
            <a:endParaRPr lang="en-US"/>
          </a:p>
        </p:txBody>
      </p:sp>
    </p:spTree>
    <p:extLst>
      <p:ext uri="{BB962C8B-B14F-4D97-AF65-F5344CB8AC3E}">
        <p14:creationId xmlns:p14="http://schemas.microsoft.com/office/powerpoint/2010/main" val="2612153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3412" y="0"/>
            <a:ext cx="10006642" cy="6858000"/>
          </a:xfrm>
          <a:prstGeom prst="rect">
            <a:avLst/>
          </a:prstGeom>
        </p:spPr>
      </p:pic>
      <p:sp>
        <p:nvSpPr>
          <p:cNvPr id="3" name="Date Placeholder 2"/>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46</a:t>
            </a:fld>
            <a:endParaRPr lang="en-US"/>
          </a:p>
        </p:txBody>
      </p:sp>
    </p:spTree>
    <p:extLst>
      <p:ext uri="{BB962C8B-B14F-4D97-AF65-F5344CB8AC3E}">
        <p14:creationId xmlns:p14="http://schemas.microsoft.com/office/powerpoint/2010/main" val="3258550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0" y="1096327"/>
            <a:ext cx="1905000" cy="1876425"/>
          </a:xfrm>
          <a:prstGeom prst="rect">
            <a:avLst/>
          </a:prstGeom>
        </p:spPr>
      </p:pic>
      <p:sp>
        <p:nvSpPr>
          <p:cNvPr id="5" name="TextBox 4"/>
          <p:cNvSpPr txBox="1"/>
          <p:nvPr/>
        </p:nvSpPr>
        <p:spPr>
          <a:xfrm>
            <a:off x="4366182" y="2921169"/>
            <a:ext cx="3459637" cy="1015663"/>
          </a:xfrm>
          <a:prstGeom prst="rect">
            <a:avLst/>
          </a:prstGeom>
          <a:noFill/>
        </p:spPr>
        <p:txBody>
          <a:bodyPr wrap="square" rtlCol="0">
            <a:spAutoFit/>
          </a:bodyPr>
          <a:lstStyle/>
          <a:p>
            <a:pPr algn="ctr"/>
            <a:r>
              <a:rPr lang="en-US" sz="6000" b="1" dirty="0">
                <a:latin typeface="+mj-lt"/>
                <a:ea typeface="+mj-ea"/>
                <a:cs typeface="+mj-cs"/>
              </a:rPr>
              <a:t>Thank You.</a:t>
            </a:r>
          </a:p>
        </p:txBody>
      </p:sp>
      <p:sp>
        <p:nvSpPr>
          <p:cNvPr id="6" name="TextBox 5"/>
          <p:cNvSpPr txBox="1"/>
          <p:nvPr/>
        </p:nvSpPr>
        <p:spPr>
          <a:xfrm>
            <a:off x="113123" y="5476973"/>
            <a:ext cx="3384222" cy="600164"/>
          </a:xfrm>
          <a:prstGeom prst="rect">
            <a:avLst/>
          </a:prstGeom>
          <a:noFill/>
        </p:spPr>
        <p:txBody>
          <a:bodyPr wrap="square" rtlCol="0">
            <a:spAutoFit/>
          </a:bodyPr>
          <a:lstStyle/>
          <a:p>
            <a:r>
              <a:rPr lang="en-US" sz="1100" b="1" dirty="0"/>
              <a:t>For questions, please contact:</a:t>
            </a:r>
          </a:p>
          <a:p>
            <a:r>
              <a:rPr lang="en-US" sz="1100" dirty="0"/>
              <a:t>Dave Cheema </a:t>
            </a:r>
            <a:r>
              <a:rPr lang="en-US" sz="1100" dirty="0">
                <a:hlinkClick r:id="rId3"/>
              </a:rPr>
              <a:t>Cheema.Baldev@aaa-calif.com</a:t>
            </a:r>
            <a:endParaRPr lang="en-US" sz="1100" dirty="0"/>
          </a:p>
          <a:p>
            <a:r>
              <a:rPr lang="en-US" sz="1100"/>
              <a:t>Goutham </a:t>
            </a:r>
            <a:r>
              <a:rPr lang="en-US" sz="1100" dirty="0" err="1"/>
              <a:t>Nellutla</a:t>
            </a:r>
            <a:r>
              <a:rPr lang="en-US" sz="1100" dirty="0"/>
              <a:t> </a:t>
            </a:r>
            <a:r>
              <a:rPr lang="fi-FI" sz="1100" dirty="0">
                <a:hlinkClick r:id="rId4"/>
              </a:rPr>
              <a:t>Nellutla.Goutham@aaa-calif.com</a:t>
            </a:r>
            <a:endParaRPr lang="fi-FI" sz="1100" dirty="0"/>
          </a:p>
        </p:txBody>
      </p:sp>
    </p:spTree>
    <p:extLst>
      <p:ext uri="{BB962C8B-B14F-4D97-AF65-F5344CB8AC3E}">
        <p14:creationId xmlns:p14="http://schemas.microsoft.com/office/powerpoint/2010/main" val="4103297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START &#10;Decision &#10;Tree for &#10;Compute &#10;web,'AP1 &#10;etc) ">
            <a:extLst>
              <a:ext uri="{FF2B5EF4-FFF2-40B4-BE49-F238E27FC236}">
                <a16:creationId xmlns:a16="http://schemas.microsoft.com/office/drawing/2014/main" id="{1781FDC1-CB56-412D-B855-C75A3601E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02" y="195311"/>
            <a:ext cx="10976573" cy="64451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47B1FD1-8C83-479B-BC58-D5E3089D0969}"/>
              </a:ext>
            </a:extLst>
          </p:cNvPr>
          <p:cNvSpPr>
            <a:spLocks noGrp="1"/>
          </p:cNvSpPr>
          <p:nvPr>
            <p:ph type="dt" sz="half" idx="10"/>
          </p:nvPr>
        </p:nvSpPr>
        <p:spPr/>
        <p:txBody>
          <a:bodyPr/>
          <a:lstStyle/>
          <a:p>
            <a:r>
              <a:rPr lang="en-US"/>
              <a:t>08/04/2018 version 0.00</a:t>
            </a:r>
          </a:p>
        </p:txBody>
      </p:sp>
      <p:sp>
        <p:nvSpPr>
          <p:cNvPr id="3" name="Slide Number Placeholder 2">
            <a:extLst>
              <a:ext uri="{FF2B5EF4-FFF2-40B4-BE49-F238E27FC236}">
                <a16:creationId xmlns:a16="http://schemas.microsoft.com/office/drawing/2014/main" id="{36BC96F8-45B4-47ED-9EFD-979476CE6C94}"/>
              </a:ext>
            </a:extLst>
          </p:cNvPr>
          <p:cNvSpPr>
            <a:spLocks noGrp="1"/>
          </p:cNvSpPr>
          <p:nvPr>
            <p:ph type="sldNum" sz="quarter" idx="12"/>
          </p:nvPr>
        </p:nvSpPr>
        <p:spPr/>
        <p:txBody>
          <a:bodyPr/>
          <a:lstStyle/>
          <a:p>
            <a:fld id="{C6ADAEF1-65ED-4509-A757-C1E47840B4B8}" type="slidenum">
              <a:rPr lang="en-US" smtClean="0"/>
              <a:t>48</a:t>
            </a:fld>
            <a:endParaRPr lang="en-US"/>
          </a:p>
        </p:txBody>
      </p:sp>
    </p:spTree>
    <p:extLst>
      <p:ext uri="{BB962C8B-B14F-4D97-AF65-F5344CB8AC3E}">
        <p14:creationId xmlns:p14="http://schemas.microsoft.com/office/powerpoint/2010/main" val="3666882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86401-2978-42A2-8292-2AFE4F9A2467}"/>
              </a:ext>
            </a:extLst>
          </p:cNvPr>
          <p:cNvSpPr>
            <a:spLocks noGrp="1"/>
          </p:cNvSpPr>
          <p:nvPr>
            <p:ph type="dt" sz="half" idx="10"/>
          </p:nvPr>
        </p:nvSpPr>
        <p:spPr/>
        <p:txBody>
          <a:bodyPr/>
          <a:lstStyle/>
          <a:p>
            <a:r>
              <a:rPr lang="en-US"/>
              <a:t>08/04/2018 version 0.00</a:t>
            </a:r>
          </a:p>
        </p:txBody>
      </p:sp>
      <p:sp>
        <p:nvSpPr>
          <p:cNvPr id="3" name="Slide Number Placeholder 2">
            <a:extLst>
              <a:ext uri="{FF2B5EF4-FFF2-40B4-BE49-F238E27FC236}">
                <a16:creationId xmlns:a16="http://schemas.microsoft.com/office/drawing/2014/main" id="{567E72EE-8BA9-4B8B-A165-2146F1CDCD58}"/>
              </a:ext>
            </a:extLst>
          </p:cNvPr>
          <p:cNvSpPr>
            <a:spLocks noGrp="1"/>
          </p:cNvSpPr>
          <p:nvPr>
            <p:ph type="sldNum" sz="quarter" idx="12"/>
          </p:nvPr>
        </p:nvSpPr>
        <p:spPr/>
        <p:txBody>
          <a:bodyPr/>
          <a:lstStyle/>
          <a:p>
            <a:fld id="{C6ADAEF1-65ED-4509-A757-C1E47840B4B8}" type="slidenum">
              <a:rPr lang="en-US" smtClean="0"/>
              <a:t>49</a:t>
            </a:fld>
            <a:endParaRPr lang="en-US"/>
          </a:p>
        </p:txBody>
      </p:sp>
      <p:pic>
        <p:nvPicPr>
          <p:cNvPr id="4" name="Picture 3">
            <a:extLst>
              <a:ext uri="{FF2B5EF4-FFF2-40B4-BE49-F238E27FC236}">
                <a16:creationId xmlns:a16="http://schemas.microsoft.com/office/drawing/2014/main" id="{D9A93865-2FDC-4FC0-A0E3-F2C68E825C8D}"/>
              </a:ext>
            </a:extLst>
          </p:cNvPr>
          <p:cNvPicPr>
            <a:picLocks noChangeAspect="1"/>
          </p:cNvPicPr>
          <p:nvPr/>
        </p:nvPicPr>
        <p:blipFill rotWithShape="1">
          <a:blip r:embed="rId2"/>
          <a:srcRect r="1190" b="3497"/>
          <a:stretch/>
        </p:blipFill>
        <p:spPr>
          <a:xfrm>
            <a:off x="99071" y="621436"/>
            <a:ext cx="11797009" cy="5566298"/>
          </a:xfrm>
          <a:prstGeom prst="rect">
            <a:avLst/>
          </a:prstGeom>
        </p:spPr>
      </p:pic>
    </p:spTree>
    <p:extLst>
      <p:ext uri="{BB962C8B-B14F-4D97-AF65-F5344CB8AC3E}">
        <p14:creationId xmlns:p14="http://schemas.microsoft.com/office/powerpoint/2010/main" val="283482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6121" y="1056748"/>
            <a:ext cx="4758905" cy="5231915"/>
          </a:xfrm>
          <a:prstGeom prst="rect">
            <a:avLst/>
          </a:prstGeom>
          <a:gradFill flip="none" rotWithShape="1">
            <a:gsLst>
              <a:gs pos="0">
                <a:srgbClr val="5A69F8">
                  <a:tint val="66000"/>
                  <a:satMod val="160000"/>
                </a:srgbClr>
              </a:gs>
              <a:gs pos="50000">
                <a:srgbClr val="5A69F8">
                  <a:tint val="44500"/>
                  <a:satMod val="160000"/>
                </a:srgbClr>
              </a:gs>
              <a:gs pos="100000">
                <a:srgbClr val="5A69F8">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300" b="1" dirty="0">
                <a:solidFill>
                  <a:schemeClr val="tx1"/>
                </a:solidFill>
              </a:rPr>
              <a:t>What is driving the cloud strategy at ACE?</a:t>
            </a:r>
          </a:p>
          <a:p>
            <a:pPr marL="173038" lvl="1" indent="-173038">
              <a:spcAft>
                <a:spcPts val="1200"/>
              </a:spcAft>
              <a:buFont typeface="Arial" panose="020B0604020202020204" pitchFamily="34" charset="0"/>
              <a:buChar char="•"/>
            </a:pPr>
            <a:r>
              <a:rPr lang="en-US" sz="1600" dirty="0">
                <a:solidFill>
                  <a:schemeClr val="tx1"/>
                </a:solidFill>
              </a:rPr>
              <a:t>Manage technical and business risks in support of ACE transition to leveraging cloud services</a:t>
            </a:r>
          </a:p>
          <a:p>
            <a:pPr marL="173038" lvl="1" indent="-173038">
              <a:spcAft>
                <a:spcPts val="1200"/>
              </a:spcAft>
              <a:buFont typeface="Arial" panose="020B0604020202020204" pitchFamily="34" charset="0"/>
              <a:buChar char="•"/>
            </a:pPr>
            <a:r>
              <a:rPr lang="en-US" sz="1600" dirty="0">
                <a:solidFill>
                  <a:schemeClr val="tx1"/>
                </a:solidFill>
              </a:rPr>
              <a:t>Ensure that potential cloud benefits are captured and measured</a:t>
            </a:r>
          </a:p>
          <a:p>
            <a:pPr marL="173038" lvl="1" indent="-173038">
              <a:spcAft>
                <a:spcPts val="1200"/>
              </a:spcAft>
              <a:buFont typeface="Arial" panose="020B0604020202020204" pitchFamily="34" charset="0"/>
              <a:buChar char="•"/>
            </a:pPr>
            <a:r>
              <a:rPr lang="en-US" sz="1600" dirty="0">
                <a:solidFill>
                  <a:schemeClr val="tx1"/>
                </a:solidFill>
              </a:rPr>
              <a:t>Deliver capabilities and products to faster to improve members experience</a:t>
            </a:r>
          </a:p>
          <a:p>
            <a:pPr marL="173038" lvl="1" indent="-173038">
              <a:spcAft>
                <a:spcPts val="1200"/>
              </a:spcAft>
              <a:buFont typeface="Arial" panose="020B0604020202020204" pitchFamily="34" charset="0"/>
              <a:buChar char="•"/>
            </a:pPr>
            <a:r>
              <a:rPr lang="en-US" sz="1600" dirty="0">
                <a:solidFill>
                  <a:schemeClr val="tx1"/>
                </a:solidFill>
              </a:rPr>
              <a:t>Improve service and serve more customers digitally</a:t>
            </a:r>
          </a:p>
          <a:p>
            <a:pPr marL="173038" lvl="1" indent="-173038">
              <a:spcAft>
                <a:spcPts val="1200"/>
              </a:spcAft>
              <a:buFont typeface="Arial" panose="020B0604020202020204" pitchFamily="34" charset="0"/>
              <a:buChar char="•"/>
            </a:pPr>
            <a:r>
              <a:rPr lang="en-US" sz="1600" dirty="0">
                <a:solidFill>
                  <a:schemeClr val="tx1"/>
                </a:solidFill>
              </a:rPr>
              <a:t>Grow the internet delivery channel</a:t>
            </a:r>
          </a:p>
          <a:p>
            <a:pPr marL="173038" lvl="1" indent="-173038">
              <a:spcAft>
                <a:spcPts val="1200"/>
              </a:spcAft>
              <a:buFont typeface="Arial" panose="020B0604020202020204" pitchFamily="34" charset="0"/>
              <a:buChar char="•"/>
            </a:pPr>
            <a:r>
              <a:rPr lang="en-US" sz="1600" dirty="0">
                <a:solidFill>
                  <a:schemeClr val="tx1"/>
                </a:solidFill>
              </a:rPr>
              <a:t>Adopt an ACE corporate-wide approach to cloud computing</a:t>
            </a:r>
          </a:p>
          <a:p>
            <a:pPr marL="173038" lvl="1" indent="-173038">
              <a:spcAft>
                <a:spcPts val="1200"/>
              </a:spcAft>
              <a:buFont typeface="Arial" panose="020B0604020202020204" pitchFamily="34" charset="0"/>
              <a:buChar char="•"/>
            </a:pPr>
            <a:r>
              <a:rPr lang="en-US" sz="1600" dirty="0">
                <a:solidFill>
                  <a:schemeClr val="tx1"/>
                </a:solidFill>
              </a:rPr>
              <a:t>Develop an ACE specific Enterprise Cloud Computing Concept of Operations</a:t>
            </a:r>
          </a:p>
          <a:p>
            <a:pPr marL="173038" indent="-173038">
              <a:spcAft>
                <a:spcPts val="1200"/>
              </a:spcAft>
              <a:buFont typeface="Arial" panose="020B0604020202020204" pitchFamily="34" charset="0"/>
              <a:buChar char="•"/>
            </a:pPr>
            <a:r>
              <a:rPr lang="en-US" sz="1600" dirty="0">
                <a:solidFill>
                  <a:schemeClr val="tx1"/>
                </a:solidFill>
              </a:rPr>
              <a:t>Increase the efficiency of current and future IT Program investments</a:t>
            </a:r>
          </a:p>
        </p:txBody>
      </p:sp>
      <p:sp>
        <p:nvSpPr>
          <p:cNvPr id="5" name="Rectangle 4"/>
          <p:cNvSpPr/>
          <p:nvPr/>
        </p:nvSpPr>
        <p:spPr>
          <a:xfrm>
            <a:off x="6478438" y="1056746"/>
            <a:ext cx="4758905" cy="5231917"/>
          </a:xfrm>
          <a:prstGeom prst="rect">
            <a:avLst/>
          </a:prstGeom>
          <a:gradFill flip="none" rotWithShape="1">
            <a:gsLst>
              <a:gs pos="0">
                <a:srgbClr val="A5D242">
                  <a:tint val="66000"/>
                  <a:satMod val="160000"/>
                </a:srgbClr>
              </a:gs>
              <a:gs pos="50000">
                <a:srgbClr val="A5D242">
                  <a:tint val="44500"/>
                  <a:satMod val="160000"/>
                </a:srgbClr>
              </a:gs>
              <a:gs pos="100000">
                <a:srgbClr val="A5D242">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300" b="1" dirty="0">
                <a:solidFill>
                  <a:schemeClr val="tx1"/>
                </a:solidFill>
              </a:rPr>
              <a:t>What are the challenges?</a:t>
            </a:r>
          </a:p>
          <a:p>
            <a:pPr marL="173038" lvl="1" indent="-173038">
              <a:spcAft>
                <a:spcPts val="1200"/>
              </a:spcAft>
              <a:buFont typeface="Arial" panose="020B0604020202020204" pitchFamily="34" charset="0"/>
              <a:buChar char="•"/>
            </a:pPr>
            <a:r>
              <a:rPr lang="en-US" sz="1600" dirty="0">
                <a:solidFill>
                  <a:schemeClr val="tx1"/>
                </a:solidFill>
              </a:rPr>
              <a:t>Application readiness takes much longer than expected due to tight restrictions</a:t>
            </a:r>
          </a:p>
          <a:p>
            <a:pPr marL="173038" lvl="1" indent="-173038">
              <a:spcAft>
                <a:spcPts val="1200"/>
              </a:spcAft>
              <a:buFont typeface="Arial" panose="020B0604020202020204" pitchFamily="34" charset="0"/>
              <a:buChar char="•"/>
            </a:pPr>
            <a:r>
              <a:rPr lang="en-US" sz="1600" dirty="0">
                <a:solidFill>
                  <a:schemeClr val="tx1"/>
                </a:solidFill>
              </a:rPr>
              <a:t>Lengthy procurement &amp; approval process</a:t>
            </a:r>
          </a:p>
          <a:p>
            <a:pPr marL="173038" lvl="1" indent="-173038">
              <a:spcAft>
                <a:spcPts val="1200"/>
              </a:spcAft>
              <a:buFont typeface="Arial" panose="020B0604020202020204" pitchFamily="34" charset="0"/>
              <a:buChar char="•"/>
            </a:pPr>
            <a:r>
              <a:rPr lang="en-US" sz="1600" dirty="0">
                <a:solidFill>
                  <a:schemeClr val="tx1"/>
                </a:solidFill>
              </a:rPr>
              <a:t>New product/service takes more than 9 months to deliver</a:t>
            </a:r>
          </a:p>
          <a:p>
            <a:pPr marL="173038" lvl="1" indent="-173038">
              <a:spcAft>
                <a:spcPts val="1200"/>
              </a:spcAft>
              <a:buFont typeface="Arial" panose="020B0604020202020204" pitchFamily="34" charset="0"/>
              <a:buChar char="•"/>
            </a:pPr>
            <a:r>
              <a:rPr lang="en-US" sz="1600" dirty="0">
                <a:solidFill>
                  <a:schemeClr val="tx1"/>
                </a:solidFill>
              </a:rPr>
              <a:t>Lack of DevOps automation. Most processes are manual</a:t>
            </a:r>
          </a:p>
          <a:p>
            <a:pPr marL="173038" lvl="1" indent="-173038">
              <a:spcAft>
                <a:spcPts val="1200"/>
              </a:spcAft>
              <a:buFont typeface="Arial" panose="020B0604020202020204" pitchFamily="34" charset="0"/>
              <a:buChar char="•"/>
            </a:pPr>
            <a:r>
              <a:rPr lang="en-US" sz="1600" dirty="0">
                <a:solidFill>
                  <a:schemeClr val="tx1"/>
                </a:solidFill>
              </a:rPr>
              <a:t>Legacy (mainframe) systems not built/setup for distributed transactional processing</a:t>
            </a:r>
          </a:p>
          <a:p>
            <a:pPr marL="173038" lvl="1" indent="-173038">
              <a:spcAft>
                <a:spcPts val="1200"/>
              </a:spcAft>
              <a:buFont typeface="Arial" panose="020B0604020202020204" pitchFamily="34" charset="0"/>
              <a:buChar char="•"/>
            </a:pPr>
            <a:r>
              <a:rPr lang="en-US" sz="1600" dirty="0">
                <a:solidFill>
                  <a:schemeClr val="tx1"/>
                </a:solidFill>
              </a:rPr>
              <a:t>Connectivity issues with the mainframe (several hops to reach datastore(s)) cause performance issues </a:t>
            </a:r>
          </a:p>
          <a:p>
            <a:pPr marL="173038" lvl="1" indent="-173038">
              <a:spcAft>
                <a:spcPts val="1200"/>
              </a:spcAft>
              <a:buFont typeface="Arial" panose="020B0604020202020204" pitchFamily="34" charset="0"/>
              <a:buChar char="•"/>
            </a:pPr>
            <a:r>
              <a:rPr lang="en-US" sz="1600" dirty="0">
                <a:solidFill>
                  <a:schemeClr val="tx1"/>
                </a:solidFill>
              </a:rPr>
              <a:t>Firewalls and permissions require lengthy lead times</a:t>
            </a:r>
          </a:p>
          <a:p>
            <a:pPr marL="173038" lvl="1" indent="-173038">
              <a:spcAft>
                <a:spcPts val="1200"/>
              </a:spcAft>
              <a:buFont typeface="Arial" panose="020B0604020202020204" pitchFamily="34" charset="0"/>
              <a:buChar char="•"/>
            </a:pPr>
            <a:r>
              <a:rPr lang="en-US" sz="1600" dirty="0">
                <a:solidFill>
                  <a:schemeClr val="tx1"/>
                </a:solidFill>
              </a:rPr>
              <a:t>Limited logging and monitoring</a:t>
            </a:r>
          </a:p>
          <a:p>
            <a:pPr marL="173038" lvl="1" indent="-173038">
              <a:spcAft>
                <a:spcPts val="1200"/>
              </a:spcAft>
              <a:buFont typeface="Arial" panose="020B0604020202020204" pitchFamily="34" charset="0"/>
              <a:buChar char="•"/>
            </a:pPr>
            <a:r>
              <a:rPr lang="en-US" sz="1600" dirty="0">
                <a:solidFill>
                  <a:schemeClr val="tx1"/>
                </a:solidFill>
              </a:rPr>
              <a:t>Limited/inadequate cloud development skillsets</a:t>
            </a:r>
          </a:p>
          <a:p>
            <a:pPr marL="285750" lvl="1" indent="-285750">
              <a:spcAft>
                <a:spcPts val="300"/>
              </a:spcAft>
              <a:buFont typeface="Arial" panose="020B0604020202020204" pitchFamily="34" charset="0"/>
              <a:buChar char="•"/>
            </a:pPr>
            <a:endParaRPr lang="en-US" dirty="0">
              <a:solidFill>
                <a:schemeClr val="tx1"/>
              </a:solidFill>
            </a:endParaRPr>
          </a:p>
        </p:txBody>
      </p:sp>
      <p:sp>
        <p:nvSpPr>
          <p:cNvPr id="11" name="Arrow: Right 10"/>
          <p:cNvSpPr/>
          <p:nvPr/>
        </p:nvSpPr>
        <p:spPr>
          <a:xfrm>
            <a:off x="5495026" y="1078319"/>
            <a:ext cx="983412" cy="2446210"/>
          </a:xfrm>
          <a:prstGeom prst="rightArrow">
            <a:avLst/>
          </a:prstGeom>
          <a:solidFill>
            <a:srgbClr val="BCC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p:cNvSpPr/>
          <p:nvPr/>
        </p:nvSpPr>
        <p:spPr>
          <a:xfrm>
            <a:off x="5495026" y="3821448"/>
            <a:ext cx="983412" cy="2452060"/>
          </a:xfrm>
          <a:prstGeom prst="leftArrow">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4"/>
          <p:cNvSpPr txBox="1">
            <a:spLocks/>
          </p:cNvSpPr>
          <p:nvPr/>
        </p:nvSpPr>
        <p:spPr>
          <a:xfrm>
            <a:off x="859835" y="60803"/>
            <a:ext cx="5618603" cy="482660"/>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dirty="0"/>
              <a:t>ACE Cloud Vision and Strategy</a:t>
            </a:r>
          </a:p>
        </p:txBody>
      </p:sp>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5</a:t>
            </a:fld>
            <a:endParaRPr lang="en-US"/>
          </a:p>
        </p:txBody>
      </p:sp>
    </p:spTree>
    <p:extLst>
      <p:ext uri="{BB962C8B-B14F-4D97-AF65-F5344CB8AC3E}">
        <p14:creationId xmlns:p14="http://schemas.microsoft.com/office/powerpoint/2010/main" val="281517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99D60D-2D20-49FE-886A-8B4B696AADBF}"/>
              </a:ext>
            </a:extLst>
          </p:cNvPr>
          <p:cNvSpPr>
            <a:spLocks noGrp="1"/>
          </p:cNvSpPr>
          <p:nvPr>
            <p:ph type="dt" sz="half" idx="10"/>
          </p:nvPr>
        </p:nvSpPr>
        <p:spPr/>
        <p:txBody>
          <a:bodyPr/>
          <a:lstStyle/>
          <a:p>
            <a:r>
              <a:rPr lang="en-US"/>
              <a:t>08/04/2018 version 0.00</a:t>
            </a:r>
          </a:p>
        </p:txBody>
      </p:sp>
      <p:sp>
        <p:nvSpPr>
          <p:cNvPr id="3" name="Slide Number Placeholder 2">
            <a:extLst>
              <a:ext uri="{FF2B5EF4-FFF2-40B4-BE49-F238E27FC236}">
                <a16:creationId xmlns:a16="http://schemas.microsoft.com/office/drawing/2014/main" id="{4FA90749-ED13-4A14-9E7F-A46BF4B11CF2}"/>
              </a:ext>
            </a:extLst>
          </p:cNvPr>
          <p:cNvSpPr>
            <a:spLocks noGrp="1"/>
          </p:cNvSpPr>
          <p:nvPr>
            <p:ph type="sldNum" sz="quarter" idx="12"/>
          </p:nvPr>
        </p:nvSpPr>
        <p:spPr/>
        <p:txBody>
          <a:bodyPr/>
          <a:lstStyle/>
          <a:p>
            <a:fld id="{C6ADAEF1-65ED-4509-A757-C1E47840B4B8}" type="slidenum">
              <a:rPr lang="en-US" smtClean="0"/>
              <a:t>50</a:t>
            </a:fld>
            <a:endParaRPr lang="en-US"/>
          </a:p>
        </p:txBody>
      </p:sp>
      <p:pic>
        <p:nvPicPr>
          <p:cNvPr id="4" name="Picture 3">
            <a:extLst>
              <a:ext uri="{FF2B5EF4-FFF2-40B4-BE49-F238E27FC236}">
                <a16:creationId xmlns:a16="http://schemas.microsoft.com/office/drawing/2014/main" id="{EF43F884-9219-45A0-AFED-3E9EC9A99F7A}"/>
              </a:ext>
            </a:extLst>
          </p:cNvPr>
          <p:cNvPicPr>
            <a:picLocks noChangeAspect="1"/>
          </p:cNvPicPr>
          <p:nvPr/>
        </p:nvPicPr>
        <p:blipFill>
          <a:blip r:embed="rId2"/>
          <a:stretch>
            <a:fillRect/>
          </a:stretch>
        </p:blipFill>
        <p:spPr>
          <a:xfrm>
            <a:off x="74374" y="355109"/>
            <a:ext cx="12086418" cy="6214368"/>
          </a:xfrm>
          <a:prstGeom prst="rect">
            <a:avLst/>
          </a:prstGeom>
        </p:spPr>
      </p:pic>
    </p:spTree>
    <p:extLst>
      <p:ext uri="{BB962C8B-B14F-4D97-AF65-F5344CB8AC3E}">
        <p14:creationId xmlns:p14="http://schemas.microsoft.com/office/powerpoint/2010/main" val="1137710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13CDC0-6602-4AA2-B5F8-6A0F90ED715F}"/>
              </a:ext>
            </a:extLst>
          </p:cNvPr>
          <p:cNvSpPr>
            <a:spLocks noGrp="1"/>
          </p:cNvSpPr>
          <p:nvPr>
            <p:ph type="dt" sz="half" idx="10"/>
          </p:nvPr>
        </p:nvSpPr>
        <p:spPr/>
        <p:txBody>
          <a:bodyPr/>
          <a:lstStyle/>
          <a:p>
            <a:r>
              <a:rPr lang="en-US"/>
              <a:t>08/04/2018 version 0.00</a:t>
            </a:r>
          </a:p>
        </p:txBody>
      </p:sp>
      <p:sp>
        <p:nvSpPr>
          <p:cNvPr id="3" name="Slide Number Placeholder 2">
            <a:extLst>
              <a:ext uri="{FF2B5EF4-FFF2-40B4-BE49-F238E27FC236}">
                <a16:creationId xmlns:a16="http://schemas.microsoft.com/office/drawing/2014/main" id="{6A416F52-F485-4124-9B1A-98B08A06BE0F}"/>
              </a:ext>
            </a:extLst>
          </p:cNvPr>
          <p:cNvSpPr>
            <a:spLocks noGrp="1"/>
          </p:cNvSpPr>
          <p:nvPr>
            <p:ph type="sldNum" sz="quarter" idx="12"/>
          </p:nvPr>
        </p:nvSpPr>
        <p:spPr/>
        <p:txBody>
          <a:bodyPr/>
          <a:lstStyle/>
          <a:p>
            <a:fld id="{C6ADAEF1-65ED-4509-A757-C1E47840B4B8}" type="slidenum">
              <a:rPr lang="en-US" smtClean="0"/>
              <a:t>51</a:t>
            </a:fld>
            <a:endParaRPr lang="en-US"/>
          </a:p>
        </p:txBody>
      </p:sp>
      <p:pic>
        <p:nvPicPr>
          <p:cNvPr id="4" name="Picture 3">
            <a:extLst>
              <a:ext uri="{FF2B5EF4-FFF2-40B4-BE49-F238E27FC236}">
                <a16:creationId xmlns:a16="http://schemas.microsoft.com/office/drawing/2014/main" id="{6D4855DE-613D-4702-BF4B-B8480E20B3E5}"/>
              </a:ext>
            </a:extLst>
          </p:cNvPr>
          <p:cNvPicPr>
            <a:picLocks noChangeAspect="1"/>
          </p:cNvPicPr>
          <p:nvPr/>
        </p:nvPicPr>
        <p:blipFill>
          <a:blip r:embed="rId2"/>
          <a:stretch>
            <a:fillRect/>
          </a:stretch>
        </p:blipFill>
        <p:spPr>
          <a:xfrm>
            <a:off x="460213" y="417250"/>
            <a:ext cx="11390119" cy="6312024"/>
          </a:xfrm>
          <a:prstGeom prst="rect">
            <a:avLst/>
          </a:prstGeom>
        </p:spPr>
      </p:pic>
    </p:spTree>
    <p:extLst>
      <p:ext uri="{BB962C8B-B14F-4D97-AF65-F5344CB8AC3E}">
        <p14:creationId xmlns:p14="http://schemas.microsoft.com/office/powerpoint/2010/main" val="2050996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08/04/2018 version 0.00</a:t>
            </a:r>
          </a:p>
        </p:txBody>
      </p:sp>
      <p:sp>
        <p:nvSpPr>
          <p:cNvPr id="3" name="Slide Number Placeholder 2"/>
          <p:cNvSpPr>
            <a:spLocks noGrp="1"/>
          </p:cNvSpPr>
          <p:nvPr>
            <p:ph type="sldNum" sz="quarter" idx="12"/>
          </p:nvPr>
        </p:nvSpPr>
        <p:spPr/>
        <p:txBody>
          <a:bodyPr/>
          <a:lstStyle/>
          <a:p>
            <a:fld id="{C6ADAEF1-65ED-4509-A757-C1E47840B4B8}" type="slidenum">
              <a:rPr lang="en-US" smtClean="0"/>
              <a:t>52</a:t>
            </a:fld>
            <a:endParaRPr lang="en-US"/>
          </a:p>
        </p:txBody>
      </p:sp>
      <p:pic>
        <p:nvPicPr>
          <p:cNvPr id="4" name="Picture 3">
            <a:extLst>
              <a:ext uri="{FF2B5EF4-FFF2-40B4-BE49-F238E27FC236}">
                <a16:creationId xmlns:a16="http://schemas.microsoft.com/office/drawing/2014/main" id="{3D0BFB2B-AC6A-4E98-9E38-778926D08460}"/>
              </a:ext>
            </a:extLst>
          </p:cNvPr>
          <p:cNvPicPr>
            <a:picLocks noChangeAspect="1"/>
          </p:cNvPicPr>
          <p:nvPr/>
        </p:nvPicPr>
        <p:blipFill>
          <a:blip r:embed="rId2"/>
          <a:stretch>
            <a:fillRect/>
          </a:stretch>
        </p:blipFill>
        <p:spPr>
          <a:xfrm>
            <a:off x="1145221" y="567078"/>
            <a:ext cx="9650027" cy="6180612"/>
          </a:xfrm>
          <a:prstGeom prst="rect">
            <a:avLst/>
          </a:prstGeom>
        </p:spPr>
      </p:pic>
    </p:spTree>
    <p:extLst>
      <p:ext uri="{BB962C8B-B14F-4D97-AF65-F5344CB8AC3E}">
        <p14:creationId xmlns:p14="http://schemas.microsoft.com/office/powerpoint/2010/main" val="411486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859835" y="9047"/>
            <a:ext cx="10472332" cy="67550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dirty="0"/>
              <a:t>ACE Cloud Adoption Strategy Summary</a:t>
            </a:r>
          </a:p>
        </p:txBody>
      </p:sp>
      <p:sp>
        <p:nvSpPr>
          <p:cNvPr id="5" name="TextBox 4"/>
          <p:cNvSpPr txBox="1"/>
          <p:nvPr/>
        </p:nvSpPr>
        <p:spPr>
          <a:xfrm>
            <a:off x="491705" y="560715"/>
            <a:ext cx="11455879" cy="640175"/>
          </a:xfrm>
          <a:prstGeom prst="rect">
            <a:avLst/>
          </a:prstGeom>
          <a:noFill/>
        </p:spPr>
        <p:txBody>
          <a:bodyPr wrap="square" rtlCol="0">
            <a:spAutoFit/>
          </a:bodyPr>
          <a:lstStyle/>
          <a:p>
            <a:r>
              <a:rPr lang="en-US" sz="1180" dirty="0"/>
              <a:t>As ACE is getting ready to move into the cloud, ACE team will adopt an agile, low-risk, and time-tested strategy called </a:t>
            </a:r>
            <a:r>
              <a:rPr lang="en-US" sz="1200" b="1" dirty="0"/>
              <a:t>Agile Cloud Adoption and Migration (ACAM) </a:t>
            </a:r>
            <a:r>
              <a:rPr lang="en-US" sz="1180" dirty="0"/>
              <a:t>. ACAM is a modular and lean strategy which allows to only use its useful elements and discard the rest. The initial </a:t>
            </a:r>
            <a:r>
              <a:rPr lang="en-US" sz="1180" b="1" dirty="0"/>
              <a:t>scope will be limited </a:t>
            </a:r>
            <a:r>
              <a:rPr lang="en-US" sz="1180" dirty="0"/>
              <a:t>to a selected set of application(s). The </a:t>
            </a:r>
            <a:r>
              <a:rPr lang="en-US" sz="1180" b="1" dirty="0"/>
              <a:t>data will remain in ACE datacenter(s), </a:t>
            </a:r>
            <a:r>
              <a:rPr lang="en-US" sz="1180" dirty="0"/>
              <a:t>except for the public data, while compute instances will be operating in the cloud. The following is a brief overview of its phases and activities for a successful journey:</a:t>
            </a:r>
          </a:p>
        </p:txBody>
      </p:sp>
      <p:sp>
        <p:nvSpPr>
          <p:cNvPr id="8" name="TextBox 7"/>
          <p:cNvSpPr txBox="1"/>
          <p:nvPr/>
        </p:nvSpPr>
        <p:spPr>
          <a:xfrm>
            <a:off x="5063704" y="1177446"/>
            <a:ext cx="6538823" cy="5586145"/>
          </a:xfrm>
          <a:prstGeom prst="rect">
            <a:avLst/>
          </a:prstGeom>
          <a:noFill/>
        </p:spPr>
        <p:txBody>
          <a:bodyPr wrap="square" rtlCol="0">
            <a:spAutoFit/>
          </a:bodyPr>
          <a:lstStyle/>
          <a:p>
            <a:pPr marL="171450" indent="-171450">
              <a:spcAft>
                <a:spcPts val="900"/>
              </a:spcAft>
              <a:buFont typeface="Arial" panose="020B0604020202020204" pitchFamily="34" charset="0"/>
              <a:buChar char="•"/>
            </a:pPr>
            <a:r>
              <a:rPr lang="en-US" sz="1100" b="1" dirty="0"/>
              <a:t>Business Strategy Definition</a:t>
            </a:r>
            <a:r>
              <a:rPr lang="en-US" sz="1100" dirty="0"/>
              <a:t> – ACE team will document the </a:t>
            </a:r>
            <a:r>
              <a:rPr lang="en-US" sz="1100" b="1" dirty="0"/>
              <a:t>business goals and desired outcome</a:t>
            </a:r>
            <a:r>
              <a:rPr lang="en-US" sz="1100" dirty="0"/>
              <a:t> ACE is pursuing with the cloud. It will guide the remainder of the migration journey.</a:t>
            </a:r>
          </a:p>
          <a:p>
            <a:pPr marL="171450" indent="-171450">
              <a:spcAft>
                <a:spcPts val="900"/>
              </a:spcAft>
              <a:buFont typeface="Arial" panose="020B0604020202020204" pitchFamily="34" charset="0"/>
              <a:buChar char="•"/>
            </a:pPr>
            <a:r>
              <a:rPr lang="en-US" sz="1100" b="1" dirty="0"/>
              <a:t>Planning – </a:t>
            </a:r>
            <a:r>
              <a:rPr lang="en-US" sz="1100" dirty="0"/>
              <a:t>it is the </a:t>
            </a:r>
            <a:r>
              <a:rPr lang="en-US" sz="1100" b="1" dirty="0"/>
              <a:t>most important</a:t>
            </a:r>
            <a:r>
              <a:rPr lang="en-US" sz="1100" dirty="0"/>
              <a:t> phase of this strategy. We will collect cloud related important data points from business units such as, eBusiness, ClubLabs, and Big Data, make necessary organizational changes, acquire necessary skills, and devise a standards base and vendor agnostic approach. Review and revise our governance and security policies and processes, when necessary.</a:t>
            </a:r>
          </a:p>
          <a:p>
            <a:pPr marL="171450" indent="-171450">
              <a:spcAft>
                <a:spcPts val="900"/>
              </a:spcAft>
              <a:buFont typeface="Arial" panose="020B0604020202020204" pitchFamily="34" charset="0"/>
              <a:buChar char="•"/>
            </a:pPr>
            <a:r>
              <a:rPr lang="en-US" sz="1100" b="1" dirty="0"/>
              <a:t>Analysis &amp; Classification of Workload – </a:t>
            </a:r>
            <a:r>
              <a:rPr lang="en-US" sz="1100" dirty="0"/>
              <a:t>We will utilize </a:t>
            </a:r>
            <a:r>
              <a:rPr lang="en-US" sz="1100" b="1" dirty="0"/>
              <a:t>multiple frameworks and processes to ensure the target platform and delivery models match the intended plans</a:t>
            </a:r>
            <a:r>
              <a:rPr lang="en-US" sz="1100" dirty="0"/>
              <a:t>. ACE team will conduct the cloud and the vendor fitment analysis to ensure the best business value.</a:t>
            </a:r>
          </a:p>
          <a:p>
            <a:pPr marL="171450" indent="-171450">
              <a:spcAft>
                <a:spcPts val="900"/>
              </a:spcAft>
              <a:buFont typeface="Arial" panose="020B0604020202020204" pitchFamily="34" charset="0"/>
              <a:buChar char="•"/>
            </a:pPr>
            <a:r>
              <a:rPr lang="en-US" sz="1100" b="1" dirty="0"/>
              <a:t>Preparation of the Target cloud </a:t>
            </a:r>
            <a:r>
              <a:rPr lang="en-US" sz="1100" dirty="0"/>
              <a:t>- ACE team will create necessary resources, ensure privacy, protection and confidentiality. Compliance, governance, and regulation policies will be setup and validated. We will implement zero-trust policy.</a:t>
            </a:r>
          </a:p>
          <a:p>
            <a:pPr marL="171450" indent="-171450">
              <a:spcAft>
                <a:spcPts val="900"/>
              </a:spcAft>
              <a:buFont typeface="Arial" panose="020B0604020202020204" pitchFamily="34" charset="0"/>
              <a:buChar char="•"/>
            </a:pPr>
            <a:r>
              <a:rPr lang="en-US" sz="1100" b="1" dirty="0"/>
              <a:t>Create Migration Execution Plan - </a:t>
            </a:r>
            <a:r>
              <a:rPr lang="en-US" sz="1100" dirty="0"/>
              <a:t>ACE team will devise a careful, scenario based migration execution game plan. The team will discover dependencies and relationships to ensure successful migration, create traffic re-routing plans, do the migration and validate its results.</a:t>
            </a:r>
          </a:p>
          <a:p>
            <a:pPr marL="171450" indent="-171450">
              <a:spcAft>
                <a:spcPts val="900"/>
              </a:spcAft>
              <a:buFont typeface="Arial" panose="020B0604020202020204" pitchFamily="34" charset="0"/>
              <a:buChar char="•"/>
            </a:pPr>
            <a:r>
              <a:rPr lang="en-US" sz="1100" b="1" dirty="0"/>
              <a:t>Execute Migration Plan </a:t>
            </a:r>
            <a:r>
              <a:rPr lang="en-US" sz="1100" dirty="0"/>
              <a:t>- This phase may be completed in multiple subprojects. It is comprised of setup, configuration, implementation, and deployment of cloud elements or services. The details of each subproject may vary, but the general plan is the same. After each iteration, the team will validate the migration results and make process improvements, if necessary.</a:t>
            </a:r>
          </a:p>
          <a:p>
            <a:pPr marL="171450" indent="-171450">
              <a:spcAft>
                <a:spcPts val="900"/>
              </a:spcAft>
              <a:buFont typeface="Arial" panose="020B0604020202020204" pitchFamily="34" charset="0"/>
              <a:buChar char="•"/>
            </a:pPr>
            <a:r>
              <a:rPr lang="en-US" sz="1100" b="1" dirty="0"/>
              <a:t>Security and Governance</a:t>
            </a:r>
            <a:r>
              <a:rPr lang="en-US" sz="1100" dirty="0"/>
              <a:t> – ACE team will utilize appropriate security models to ensure the trust worthiness of cloud computing. An effective governance model will be used for frictionless management and operations.</a:t>
            </a:r>
          </a:p>
          <a:p>
            <a:pPr marL="171450" indent="-171450">
              <a:spcAft>
                <a:spcPts val="900"/>
              </a:spcAft>
              <a:buFont typeface="Arial" panose="020B0604020202020204" pitchFamily="34" charset="0"/>
              <a:buChar char="•"/>
            </a:pPr>
            <a:r>
              <a:rPr lang="en-US" sz="1100" b="1" dirty="0"/>
              <a:t>Automation - </a:t>
            </a:r>
            <a:r>
              <a:rPr lang="en-US" sz="1100" dirty="0"/>
              <a:t>It </a:t>
            </a:r>
            <a:r>
              <a:rPr lang="en-US" sz="1100" b="1" dirty="0"/>
              <a:t>alleviates the complexity</a:t>
            </a:r>
            <a:r>
              <a:rPr lang="en-US" sz="1100" dirty="0"/>
              <a:t>, significantly improves repetitive, manual, labor intensive and error-prone tasks, and simplifies cloud management. There is </a:t>
            </a:r>
            <a:r>
              <a:rPr lang="en-US" sz="1100" b="1" dirty="0"/>
              <a:t>no single cloud automation tool, platform or framework</a:t>
            </a:r>
            <a:r>
              <a:rPr lang="en-US" sz="1100" dirty="0"/>
              <a:t>, but plenty of tools are available in the market. </a:t>
            </a:r>
            <a:r>
              <a:rPr lang="en-US" sz="1100" b="1" dirty="0"/>
              <a:t>Automation is a journey</a:t>
            </a:r>
            <a:r>
              <a:rPr lang="en-US" sz="1100" dirty="0"/>
              <a:t>, not a sprint. </a:t>
            </a:r>
          </a:p>
          <a:p>
            <a:pPr marL="171450" indent="-171450">
              <a:spcAft>
                <a:spcPts val="900"/>
              </a:spcAft>
              <a:buFont typeface="Arial" panose="020B0604020202020204" pitchFamily="34" charset="0"/>
              <a:buChar char="•"/>
            </a:pPr>
            <a:r>
              <a:rPr lang="en-US" sz="1100" b="1" dirty="0"/>
              <a:t>Optimization - </a:t>
            </a:r>
            <a:r>
              <a:rPr lang="en-US" sz="1100" dirty="0"/>
              <a:t>Optimization is </a:t>
            </a:r>
            <a:r>
              <a:rPr lang="en-US" sz="1100" b="1" dirty="0"/>
              <a:t>an ongoing activity</a:t>
            </a:r>
            <a:r>
              <a:rPr lang="en-US" sz="1100" dirty="0"/>
              <a:t>; ACE team will perform it whenever there is an opportunity or the need for it. Automations will be to maximize Optimizations such as, dynamic, configuration  based scalability, availability, and resource consumption. </a:t>
            </a:r>
          </a:p>
        </p:txBody>
      </p:sp>
      <p:sp>
        <p:nvSpPr>
          <p:cNvPr id="11" name="Rectangle 10"/>
          <p:cNvSpPr/>
          <p:nvPr/>
        </p:nvSpPr>
        <p:spPr>
          <a:xfrm>
            <a:off x="491706" y="4187405"/>
            <a:ext cx="4477109" cy="2382383"/>
          </a:xfrm>
          <a:prstGeom prst="rect">
            <a:avLst/>
          </a:prstGeom>
        </p:spPr>
        <p:txBody>
          <a:bodyPr wrap="square">
            <a:spAutoFit/>
          </a:bodyPr>
          <a:lstStyle/>
          <a:p>
            <a:pPr marR="0" lvl="0">
              <a:lnSpc>
                <a:spcPct val="107000"/>
              </a:lnSpc>
              <a:spcBef>
                <a:spcPts val="0"/>
              </a:spcBef>
              <a:spcAft>
                <a:spcPts val="0"/>
              </a:spcAft>
            </a:pPr>
            <a:r>
              <a:rPr lang="en-US" sz="1400" b="1" dirty="0">
                <a:latin typeface="Segoe Print" panose="02000600000000000000" pitchFamily="2" charset="0"/>
                <a:ea typeface="Calibri" panose="020F0502020204030204" pitchFamily="34" charset="0"/>
                <a:cs typeface="Times New Roman" panose="02020603050405020304" pitchFamily="18" charset="0"/>
              </a:rPr>
              <a:t>In a nutshell</a:t>
            </a:r>
          </a:p>
          <a:p>
            <a:pPr marL="173038" marR="0" lvl="0" indent="-173038">
              <a:lnSpc>
                <a:spcPct val="107000"/>
              </a:lnSpc>
              <a:spcBef>
                <a:spcPts val="0"/>
              </a:spcBef>
              <a:spcAft>
                <a:spcPts val="0"/>
              </a:spcAft>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Plan, plan, plan</a:t>
            </a:r>
          </a:p>
          <a:p>
            <a:pPr marL="173038" marR="0" lvl="0" indent="-173038">
              <a:lnSpc>
                <a:spcPct val="107000"/>
              </a:lnSpc>
              <a:spcBef>
                <a:spcPts val="0"/>
              </a:spcBef>
              <a:spcAft>
                <a:spcPts val="0"/>
              </a:spcAft>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Perform thorough analysis and classification</a:t>
            </a:r>
          </a:p>
          <a:p>
            <a:pPr marL="173038" marR="0" lvl="0" indent="-173038">
              <a:lnSpc>
                <a:spcPct val="107000"/>
              </a:lnSpc>
              <a:spcBef>
                <a:spcPts val="0"/>
              </a:spcBef>
              <a:spcAft>
                <a:spcPts val="0"/>
              </a:spcAft>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Create a dedicated team</a:t>
            </a:r>
          </a:p>
          <a:p>
            <a:pPr marL="173038" marR="0" lvl="0" indent="-173038">
              <a:lnSpc>
                <a:spcPct val="107000"/>
              </a:lnSpc>
              <a:spcBef>
                <a:spcPts val="0"/>
              </a:spcBef>
              <a:spcAft>
                <a:spcPts val="0"/>
              </a:spcAft>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Cloud service decisions must be business problem based</a:t>
            </a:r>
          </a:p>
          <a:p>
            <a:pPr marL="173038" marR="0" lvl="0" indent="-173038">
              <a:lnSpc>
                <a:spcPct val="107000"/>
              </a:lnSpc>
              <a:spcBef>
                <a:spcPts val="0"/>
              </a:spcBef>
              <a:spcAft>
                <a:spcPts val="0"/>
              </a:spcAft>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One size does not fit all</a:t>
            </a:r>
          </a:p>
          <a:p>
            <a:pPr marL="173038" marR="0" lvl="0" indent="-173038">
              <a:lnSpc>
                <a:spcPct val="107000"/>
              </a:lnSpc>
              <a:spcBef>
                <a:spcPts val="0"/>
              </a:spcBef>
              <a:spcAft>
                <a:spcPts val="0"/>
              </a:spcAft>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An opportunity to downsize, right-size, optimize, and turn off unused environments</a:t>
            </a:r>
          </a:p>
          <a:p>
            <a:pPr marL="171450" indent="-171450">
              <a:buFont typeface="Arial" panose="020B0604020202020204" pitchFamily="34" charset="0"/>
              <a:buChar char="•"/>
            </a:pPr>
            <a:r>
              <a:rPr lang="en-US" sz="1400" b="1" dirty="0">
                <a:latin typeface="Segoe Print" panose="02000600000000000000" pitchFamily="2" charset="0"/>
                <a:ea typeface="Calibri" panose="020F0502020204030204" pitchFamily="34" charset="0"/>
                <a:cs typeface="Times New Roman" panose="02020603050405020304" pitchFamily="18" charset="0"/>
              </a:rPr>
              <a:t>Consider a hybrid strategy</a:t>
            </a:r>
            <a:endParaRPr lang="en-US" sz="1400" b="1" dirty="0">
              <a:latin typeface="Segoe Print" panose="02000600000000000000"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06" y="1292203"/>
            <a:ext cx="4216937" cy="2846555"/>
          </a:xfrm>
          <a:prstGeom prst="rect">
            <a:avLst/>
          </a:prstGeom>
        </p:spPr>
      </p:pic>
      <p:sp>
        <p:nvSpPr>
          <p:cNvPr id="2" name="Date Placeholder 1"/>
          <p:cNvSpPr>
            <a:spLocks noGrp="1"/>
          </p:cNvSpPr>
          <p:nvPr>
            <p:ph type="dt" sz="half" idx="10"/>
          </p:nvPr>
        </p:nvSpPr>
        <p:spPr/>
        <p:txBody>
          <a:bodyPr/>
          <a:lstStyle/>
          <a:p>
            <a:r>
              <a:rPr lang="en-US"/>
              <a:t>08/04/2018 version 0.00</a:t>
            </a:r>
          </a:p>
        </p:txBody>
      </p:sp>
      <p:sp>
        <p:nvSpPr>
          <p:cNvPr id="6" name="Slide Number Placeholder 5"/>
          <p:cNvSpPr>
            <a:spLocks noGrp="1"/>
          </p:cNvSpPr>
          <p:nvPr>
            <p:ph type="sldNum" sz="quarter" idx="12"/>
          </p:nvPr>
        </p:nvSpPr>
        <p:spPr/>
        <p:txBody>
          <a:bodyPr/>
          <a:lstStyle/>
          <a:p>
            <a:fld id="{C6ADAEF1-65ED-4509-A757-C1E47840B4B8}" type="slidenum">
              <a:rPr lang="en-US" smtClean="0"/>
              <a:t>6</a:t>
            </a:fld>
            <a:endParaRPr lang="en-US" dirty="0"/>
          </a:p>
        </p:txBody>
      </p:sp>
    </p:spTree>
    <p:extLst>
      <p:ext uri="{BB962C8B-B14F-4D97-AF65-F5344CB8AC3E}">
        <p14:creationId xmlns:p14="http://schemas.microsoft.com/office/powerpoint/2010/main" val="281426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859835" y="52169"/>
            <a:ext cx="10472332" cy="675504"/>
          </a:xfrm>
        </p:spPr>
        <p:txBody>
          <a:bodyPr>
            <a:normAutofit/>
          </a:bodyPr>
          <a:lstStyle/>
          <a:p>
            <a:r>
              <a:rPr lang="en-US" sz="3900" dirty="0"/>
              <a:t>Adoption Model</a:t>
            </a:r>
          </a:p>
        </p:txBody>
      </p:sp>
      <p:sp>
        <p:nvSpPr>
          <p:cNvPr id="3" name="Rectangle 2"/>
          <p:cNvSpPr/>
          <p:nvPr/>
        </p:nvSpPr>
        <p:spPr>
          <a:xfrm>
            <a:off x="5503585" y="498480"/>
            <a:ext cx="6348103" cy="5940088"/>
          </a:xfrm>
          <a:prstGeom prst="rect">
            <a:avLst/>
          </a:prstGeom>
        </p:spPr>
        <p:txBody>
          <a:bodyPr wrap="square">
            <a:spAutoFit/>
          </a:bodyPr>
          <a:lstStyle/>
          <a:p>
            <a:pPr marL="285750" indent="-285750">
              <a:spcAft>
                <a:spcPts val="900"/>
              </a:spcAft>
              <a:buFont typeface="Arial" panose="020B0604020202020204" pitchFamily="34" charset="0"/>
              <a:buChar char="•"/>
            </a:pPr>
            <a:r>
              <a:rPr lang="en-US" sz="1600" dirty="0"/>
              <a:t>Each organization’s cloud adoption journey is unique. There is no “one suit fits all model” in the Cloud.</a:t>
            </a:r>
          </a:p>
          <a:p>
            <a:pPr marL="285750" lvl="0" indent="-285750">
              <a:spcAft>
                <a:spcPts val="900"/>
              </a:spcAft>
              <a:buFont typeface="Arial" panose="020B0604020202020204" pitchFamily="34" charset="0"/>
              <a:buChar char="•"/>
            </a:pPr>
            <a:r>
              <a:rPr lang="en-US" sz="1600" dirty="0"/>
              <a:t>The ACAM model is a modular framework which allows you to use its useful elements and discard the rest. This model is called </a:t>
            </a:r>
            <a:r>
              <a:rPr lang="en-US" sz="1600" b="1" dirty="0"/>
              <a:t>Agile Cloud Adoption and Migration (ACAM) </a:t>
            </a:r>
            <a:r>
              <a:rPr lang="en-US" sz="1600" dirty="0"/>
              <a:t>model. </a:t>
            </a:r>
          </a:p>
          <a:p>
            <a:pPr marL="285750" lvl="0" indent="-285750">
              <a:spcAft>
                <a:spcPts val="900"/>
              </a:spcAft>
              <a:buFont typeface="Arial" panose="020B0604020202020204" pitchFamily="34" charset="0"/>
              <a:buChar char="•"/>
            </a:pPr>
            <a:r>
              <a:rPr lang="en-US" sz="1600" dirty="0"/>
              <a:t>Agile does not mean unstructured or without a plan.</a:t>
            </a:r>
          </a:p>
          <a:p>
            <a:pPr marL="285750" lvl="0" indent="-285750">
              <a:spcAft>
                <a:spcPts val="900"/>
              </a:spcAft>
              <a:buFont typeface="Arial" panose="020B0604020202020204" pitchFamily="34" charset="0"/>
              <a:buChar char="•"/>
            </a:pPr>
            <a:r>
              <a:rPr lang="en-US" sz="1600" dirty="0"/>
              <a:t>The ACAM model is comprised of </a:t>
            </a:r>
            <a:r>
              <a:rPr lang="en-US" sz="1600" b="1" dirty="0"/>
              <a:t>Business Strategy, Planning &amp; Analysis, Target Platform Preparation, Creation &amp; Execution Migration Plan, Security &amp; Governance, Automation and Optimization</a:t>
            </a:r>
            <a:r>
              <a:rPr lang="en-US" sz="1600" dirty="0"/>
              <a:t> phases.</a:t>
            </a:r>
          </a:p>
          <a:p>
            <a:pPr marL="285750" lvl="0" indent="-285750">
              <a:spcAft>
                <a:spcPts val="900"/>
              </a:spcAft>
              <a:buFont typeface="Arial" panose="020B0604020202020204" pitchFamily="34" charset="0"/>
              <a:buChar char="•"/>
            </a:pPr>
            <a:r>
              <a:rPr lang="en-US" sz="1600" dirty="0"/>
              <a:t>Each specific use case may be different in adopting the cloud, but the core knowledge presented herein is necessary to begin the process is common to all. </a:t>
            </a:r>
          </a:p>
          <a:p>
            <a:pPr marL="285750" lvl="0" indent="-285750">
              <a:spcAft>
                <a:spcPts val="900"/>
              </a:spcAft>
              <a:buFont typeface="Arial" panose="020B0604020202020204" pitchFamily="34" charset="0"/>
              <a:buChar char="•"/>
            </a:pPr>
            <a:r>
              <a:rPr lang="en-US" sz="1600" dirty="0"/>
              <a:t>It is intended to help ACE develop efficient and effective plans for the cloud adoption journey. </a:t>
            </a:r>
          </a:p>
          <a:p>
            <a:pPr marL="285750" lvl="0" indent="-285750">
              <a:spcAft>
                <a:spcPts val="900"/>
              </a:spcAft>
              <a:buFont typeface="Arial" panose="020B0604020202020204" pitchFamily="34" charset="0"/>
              <a:buChar char="•"/>
            </a:pPr>
            <a:r>
              <a:rPr lang="en-US" sz="1600" dirty="0"/>
              <a:t>It can be repeated to make short timeframe intervals for incremental improvements.</a:t>
            </a:r>
          </a:p>
          <a:p>
            <a:pPr marL="285750" lvl="0" indent="-285750">
              <a:spcAft>
                <a:spcPts val="900"/>
              </a:spcAft>
              <a:buFont typeface="Arial" panose="020B0604020202020204" pitchFamily="34" charset="0"/>
              <a:buChar char="•"/>
            </a:pPr>
            <a:r>
              <a:rPr lang="en-US" sz="1600" dirty="0"/>
              <a:t>ACE team will initially focus on eBusiness, ClubLabs, and Big Data projects.</a:t>
            </a:r>
          </a:p>
          <a:p>
            <a:pPr marL="285750" lvl="0" indent="-285750">
              <a:spcAft>
                <a:spcPts val="900"/>
              </a:spcAft>
              <a:buFont typeface="Arial" panose="020B0604020202020204" pitchFamily="34" charset="0"/>
              <a:buChar char="•"/>
            </a:pPr>
            <a:r>
              <a:rPr lang="en-US" sz="1600" dirty="0"/>
              <a:t>For SaaS solutions such as, HCM and LMS, ACE will decide the division of controls and responsibilities with the service provider.</a:t>
            </a:r>
          </a:p>
        </p:txBody>
      </p:sp>
      <p:sp>
        <p:nvSpPr>
          <p:cNvPr id="2" name="Date Placeholder 1"/>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7</a:t>
            </a:fld>
            <a:endParaRPr lang="en-US" dirty="0"/>
          </a:p>
        </p:txBody>
      </p:sp>
      <p:pic>
        <p:nvPicPr>
          <p:cNvPr id="9" name="Picture 8"/>
          <p:cNvPicPr>
            <a:picLocks noChangeAspect="1"/>
          </p:cNvPicPr>
          <p:nvPr/>
        </p:nvPicPr>
        <p:blipFill>
          <a:blip r:embed="rId2"/>
          <a:stretch>
            <a:fillRect/>
          </a:stretch>
        </p:blipFill>
        <p:spPr>
          <a:xfrm>
            <a:off x="227830" y="961992"/>
            <a:ext cx="5133712" cy="5218101"/>
          </a:xfrm>
          <a:prstGeom prst="rect">
            <a:avLst/>
          </a:prstGeom>
        </p:spPr>
      </p:pic>
    </p:spTree>
    <p:extLst>
      <p:ext uri="{BB962C8B-B14F-4D97-AF65-F5344CB8AC3E}">
        <p14:creationId xmlns:p14="http://schemas.microsoft.com/office/powerpoint/2010/main" val="2236635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859835" y="43550"/>
            <a:ext cx="10472332" cy="675504"/>
          </a:xfrm>
        </p:spPr>
        <p:txBody>
          <a:bodyPr>
            <a:normAutofit/>
          </a:bodyPr>
          <a:lstStyle/>
          <a:p>
            <a:pPr>
              <a:spcAft>
                <a:spcPts val="600"/>
              </a:spcAft>
              <a:buClr>
                <a:srgbClr val="C00000"/>
              </a:buClr>
            </a:pPr>
            <a:r>
              <a:rPr lang="en-US" sz="3900" dirty="0"/>
              <a:t>Business Strategy Definition</a:t>
            </a:r>
          </a:p>
        </p:txBody>
      </p:sp>
      <p:sp>
        <p:nvSpPr>
          <p:cNvPr id="3" name="Rectangle 2"/>
          <p:cNvSpPr/>
          <p:nvPr/>
        </p:nvSpPr>
        <p:spPr>
          <a:xfrm>
            <a:off x="5417390" y="966889"/>
            <a:ext cx="6530196" cy="5486400"/>
          </a:xfrm>
          <a:prstGeom prst="rect">
            <a:avLst/>
          </a:prstGeom>
        </p:spPr>
        <p:txBody>
          <a:bodyPr wrap="square">
            <a:spAutoFit/>
          </a:bodyPr>
          <a:lstStyle/>
          <a:p>
            <a:pPr marL="285750" indent="-285750">
              <a:buFont typeface="Arial" panose="020B0604020202020204" pitchFamily="34" charset="0"/>
              <a:buChar char="•"/>
            </a:pPr>
            <a:r>
              <a:rPr lang="en-US" sz="1600" dirty="0"/>
              <a:t>Clearly </a:t>
            </a:r>
            <a:r>
              <a:rPr lang="en-US" sz="1600" b="1" dirty="0"/>
              <a:t>define business goals and desired outcome</a:t>
            </a:r>
            <a:r>
              <a:rPr lang="en-US" sz="1600" dirty="0"/>
              <a:t> ACE is pursuing with the cloud, identify stakeholders, and define metrics to be used to measure the project progress, benefits, and the degree of compliance with the business goals. Document the business and technology goals and expected outcomes.</a:t>
            </a:r>
          </a:p>
          <a:p>
            <a:pPr marL="285750" indent="-285750">
              <a:buFont typeface="Arial" panose="020B0604020202020204" pitchFamily="34" charset="0"/>
              <a:buChar char="•"/>
            </a:pPr>
            <a:r>
              <a:rPr lang="en-US" sz="1600" dirty="0"/>
              <a:t>Articulate rationale of ACE is moving to the cloud. </a:t>
            </a:r>
          </a:p>
          <a:p>
            <a:pPr marL="742950" lvl="1" indent="-285750">
              <a:buFont typeface="Arial" panose="020B0604020202020204" pitchFamily="34" charset="0"/>
              <a:buChar char="•"/>
            </a:pPr>
            <a:r>
              <a:rPr lang="en-US" sz="1600" dirty="0"/>
              <a:t>Helps create working plan(s) to achieve its vison, prioritize objectives, and optimize resources</a:t>
            </a:r>
          </a:p>
          <a:p>
            <a:pPr marL="742950" lvl="1" indent="-285750">
              <a:buFont typeface="Arial" panose="020B0604020202020204" pitchFamily="34" charset="0"/>
              <a:buChar char="•"/>
            </a:pPr>
            <a:r>
              <a:rPr lang="en-US" sz="1600" dirty="0"/>
              <a:t>Make intelligent decisions and allocate resources to accomplish key objectives</a:t>
            </a:r>
          </a:p>
          <a:p>
            <a:pPr marL="742950" lvl="1" indent="-285750">
              <a:buFont typeface="Arial" panose="020B0604020202020204" pitchFamily="34" charset="0"/>
              <a:buChar char="•"/>
            </a:pPr>
            <a:r>
              <a:rPr lang="en-US" sz="1600" dirty="0"/>
              <a:t>Helps setting the strategic direction</a:t>
            </a:r>
          </a:p>
          <a:p>
            <a:pPr marL="285750" indent="-285750">
              <a:buFont typeface="Arial" panose="020B0604020202020204" pitchFamily="34" charset="0"/>
              <a:buChar char="•"/>
            </a:pPr>
            <a:r>
              <a:rPr lang="en-US" sz="1600" dirty="0"/>
              <a:t>Identify stakeholders</a:t>
            </a:r>
          </a:p>
          <a:p>
            <a:pPr marL="742950" lvl="1" indent="-285750">
              <a:buFont typeface="Arial" panose="020B0604020202020204" pitchFamily="34" charset="0"/>
              <a:buChar char="•"/>
            </a:pPr>
            <a:r>
              <a:rPr lang="en-US" sz="1600" dirty="0"/>
              <a:t>Helps learn the champions and the decision makers, which are vital to success of this initiative</a:t>
            </a:r>
          </a:p>
          <a:p>
            <a:pPr marL="285750" indent="-285750">
              <a:buFont typeface="Arial" panose="020B0604020202020204" pitchFamily="34" charset="0"/>
              <a:buChar char="•"/>
            </a:pPr>
            <a:r>
              <a:rPr lang="en-US" sz="1600" dirty="0"/>
              <a:t>Define outcome metrics</a:t>
            </a:r>
          </a:p>
          <a:p>
            <a:pPr marL="742950" lvl="1" indent="-285750">
              <a:buFont typeface="Arial" panose="020B0604020202020204" pitchFamily="34" charset="0"/>
              <a:buChar char="•"/>
            </a:pPr>
            <a:r>
              <a:rPr lang="en-US" sz="1600" dirty="0"/>
              <a:t>ACE team will be able to understand whether they’re moving toward or away from the stated goals</a:t>
            </a:r>
          </a:p>
          <a:p>
            <a:pPr marL="742950" lvl="1" indent="-285750">
              <a:buFont typeface="Arial" panose="020B0604020202020204" pitchFamily="34" charset="0"/>
              <a:buChar char="•"/>
            </a:pPr>
            <a:r>
              <a:rPr lang="en-US" sz="1600" dirty="0"/>
              <a:t>Ensures ACE balances business value of its IT investment and business risks</a:t>
            </a:r>
          </a:p>
          <a:p>
            <a:pPr marL="285750" indent="-285750">
              <a:buFont typeface="Arial" panose="020B0604020202020204" pitchFamily="34" charset="0"/>
              <a:buChar char="•"/>
            </a:pPr>
            <a:r>
              <a:rPr lang="en-US" sz="1600" dirty="0"/>
              <a:t>The initiative could be business or technology related</a:t>
            </a:r>
          </a:p>
          <a:p>
            <a:pPr marL="742950" lvl="1" indent="-285750">
              <a:buFont typeface="Arial" panose="020B0604020202020204" pitchFamily="34" charset="0"/>
              <a:buChar char="•"/>
            </a:pPr>
            <a:r>
              <a:rPr lang="en-US" sz="1600" dirty="0"/>
              <a:t>The goals are not limited to the business only; they can be technology related as well</a:t>
            </a:r>
          </a:p>
        </p:txBody>
      </p:sp>
      <p:pic>
        <p:nvPicPr>
          <p:cNvPr id="6" name="Picture 5"/>
          <p:cNvPicPr>
            <a:picLocks noChangeAspect="1"/>
          </p:cNvPicPr>
          <p:nvPr/>
        </p:nvPicPr>
        <p:blipFill>
          <a:blip r:embed="rId2"/>
          <a:stretch>
            <a:fillRect/>
          </a:stretch>
        </p:blipFill>
        <p:spPr>
          <a:xfrm>
            <a:off x="363040" y="1345170"/>
            <a:ext cx="4922630" cy="4729838"/>
          </a:xfrm>
          <a:prstGeom prst="rect">
            <a:avLst/>
          </a:prstGeom>
        </p:spPr>
      </p:pic>
      <p:sp>
        <p:nvSpPr>
          <p:cNvPr id="2" name="Date Placeholder 1"/>
          <p:cNvSpPr>
            <a:spLocks noGrp="1"/>
          </p:cNvSpPr>
          <p:nvPr>
            <p:ph type="dt" sz="half" idx="10"/>
          </p:nvPr>
        </p:nvSpPr>
        <p:spPr/>
        <p:txBody>
          <a:bodyPr/>
          <a:lstStyle/>
          <a:p>
            <a:r>
              <a:rPr lang="en-US"/>
              <a:t>08/04/2018 version 0.00</a:t>
            </a:r>
          </a:p>
        </p:txBody>
      </p:sp>
      <p:sp>
        <p:nvSpPr>
          <p:cNvPr id="4" name="Slide Number Placeholder 3"/>
          <p:cNvSpPr>
            <a:spLocks noGrp="1"/>
          </p:cNvSpPr>
          <p:nvPr>
            <p:ph type="sldNum" sz="quarter" idx="12"/>
          </p:nvPr>
        </p:nvSpPr>
        <p:spPr/>
        <p:txBody>
          <a:bodyPr/>
          <a:lstStyle/>
          <a:p>
            <a:fld id="{C6ADAEF1-65ED-4509-A757-C1E47840B4B8}" type="slidenum">
              <a:rPr lang="en-US" smtClean="0"/>
              <a:t>8</a:t>
            </a:fld>
            <a:endParaRPr lang="en-US"/>
          </a:p>
        </p:txBody>
      </p:sp>
    </p:spTree>
    <p:extLst>
      <p:ext uri="{BB962C8B-B14F-4D97-AF65-F5344CB8AC3E}">
        <p14:creationId xmlns:p14="http://schemas.microsoft.com/office/powerpoint/2010/main" val="7216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859834" y="34921"/>
            <a:ext cx="10472332" cy="67550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dirty="0"/>
              <a:t>Planning</a:t>
            </a:r>
          </a:p>
        </p:txBody>
      </p:sp>
      <p:sp>
        <p:nvSpPr>
          <p:cNvPr id="3" name="Rectangle 2"/>
          <p:cNvSpPr/>
          <p:nvPr/>
        </p:nvSpPr>
        <p:spPr>
          <a:xfrm>
            <a:off x="859833" y="615537"/>
            <a:ext cx="10030968" cy="685059"/>
          </a:xfrm>
          <a:prstGeom prst="rect">
            <a:avLst/>
          </a:prstGeom>
          <a:ln>
            <a:noFill/>
          </a:ln>
        </p:spPr>
        <p:txBody>
          <a:bodyPr wrap="square">
            <a:spAutoFit/>
          </a:bodyPr>
          <a:lstStyle/>
          <a:p>
            <a:pPr fontAlgn="ctr">
              <a:lnSpc>
                <a:spcPct val="107000"/>
              </a:lnSpc>
              <a:spcAft>
                <a:spcPts val="800"/>
              </a:spcAft>
            </a:pPr>
            <a:r>
              <a:rPr lang="en-US" dirty="0"/>
              <a:t>Moving enterprise data and applications outside enterprise datacenters into the cloud is no small feat. ACE team will plan carefully and diligently – </a:t>
            </a:r>
            <a:r>
              <a:rPr lang="en-US" b="1" dirty="0"/>
              <a:t>rushing through it will be a fatal flaw</a:t>
            </a:r>
            <a:r>
              <a:rPr lang="en-US" dirty="0"/>
              <a:t>!</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135" y="192692"/>
            <a:ext cx="457200" cy="457200"/>
          </a:xfrm>
          <a:prstGeom prst="rect">
            <a:avLst/>
          </a:prstGeom>
        </p:spPr>
      </p:pic>
      <p:sp>
        <p:nvSpPr>
          <p:cNvPr id="41" name="Rectangle 40"/>
          <p:cNvSpPr/>
          <p:nvPr/>
        </p:nvSpPr>
        <p:spPr>
          <a:xfrm>
            <a:off x="672870" y="8004346"/>
            <a:ext cx="2042961" cy="501187"/>
          </a:xfrm>
          <a:prstGeom prst="rect">
            <a:avLst/>
          </a:prstGeom>
          <a:solidFill>
            <a:schemeClr val="accent2">
              <a:lumMod val="60000"/>
              <a:lumOff val="4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p:cNvSpPr txBox="1"/>
          <p:nvPr/>
        </p:nvSpPr>
        <p:spPr>
          <a:xfrm>
            <a:off x="681487" y="7832955"/>
            <a:ext cx="2034344" cy="672577"/>
          </a:xfrm>
          <a:prstGeom prst="rect">
            <a:avLst/>
          </a:prstGeom>
          <a:solidFill>
            <a:schemeClr val="accent2">
              <a:lumMod val="60000"/>
              <a:lumOff val="40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b="1" kern="1200" dirty="0"/>
              <a:t>Setup Service-Provider Agnostic Networking</a:t>
            </a:r>
          </a:p>
        </p:txBody>
      </p:sp>
      <p:sp>
        <p:nvSpPr>
          <p:cNvPr id="39" name="Rectangle 38"/>
          <p:cNvSpPr/>
          <p:nvPr/>
        </p:nvSpPr>
        <p:spPr>
          <a:xfrm>
            <a:off x="3229244" y="7722428"/>
            <a:ext cx="8357616" cy="783105"/>
          </a:xfrm>
          <a:prstGeom prst="rect">
            <a:avLst/>
          </a:prstGeom>
          <a:solidFill>
            <a:srgbClr val="7030A0"/>
          </a:solidFill>
        </p:spPr>
        <p:style>
          <a:lnRef idx="2">
            <a:schemeClr val="lt1">
              <a:hueOff val="0"/>
              <a:satOff val="0"/>
              <a:lumOff val="0"/>
              <a:alphaOff val="0"/>
            </a:schemeClr>
          </a:lnRef>
          <a:fillRef idx="1">
            <a:scrgbClr r="0" g="0" b="0"/>
          </a:fillRef>
          <a:effectRef idx="0">
            <a:schemeClr val="accent5">
              <a:hueOff val="-6758543"/>
              <a:satOff val="-17419"/>
              <a:lumOff val="-11765"/>
              <a:alphaOff val="0"/>
            </a:schemeClr>
          </a:effectRef>
          <a:fontRef idx="minor">
            <a:schemeClr val="lt1"/>
          </a:fontRef>
        </p:style>
      </p:sp>
      <p:sp>
        <p:nvSpPr>
          <p:cNvPr id="40" name="TextBox 39"/>
          <p:cNvSpPr txBox="1"/>
          <p:nvPr/>
        </p:nvSpPr>
        <p:spPr>
          <a:xfrm>
            <a:off x="3229244" y="7738176"/>
            <a:ext cx="8357616" cy="7831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We will make WAN infrastructure service-provider agnostic</a:t>
            </a:r>
          </a:p>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Evaluate networks re-architect the WANs</a:t>
            </a:r>
          </a:p>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A regionalized connectivity approach instead of a traditional (MPLS) approach</a:t>
            </a:r>
          </a:p>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The team will investigate and adopt software-defined WAN</a:t>
            </a:r>
          </a:p>
        </p:txBody>
      </p:sp>
      <p:cxnSp>
        <p:nvCxnSpPr>
          <p:cNvPr id="72" name="Straight Connector 71"/>
          <p:cNvCxnSpPr>
            <a:stCxn id="42" idx="3"/>
            <a:endCxn id="40" idx="1"/>
          </p:cNvCxnSpPr>
          <p:nvPr/>
        </p:nvCxnSpPr>
        <p:spPr>
          <a:xfrm flipV="1">
            <a:off x="2715831" y="8129729"/>
            <a:ext cx="513413" cy="3951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a:t>08/04/2018 version 0.00</a:t>
            </a:r>
          </a:p>
        </p:txBody>
      </p:sp>
      <p:sp>
        <p:nvSpPr>
          <p:cNvPr id="5" name="Slide Number Placeholder 4"/>
          <p:cNvSpPr>
            <a:spLocks noGrp="1"/>
          </p:cNvSpPr>
          <p:nvPr>
            <p:ph type="sldNum" sz="quarter" idx="12"/>
          </p:nvPr>
        </p:nvSpPr>
        <p:spPr/>
        <p:txBody>
          <a:bodyPr/>
          <a:lstStyle/>
          <a:p>
            <a:fld id="{C6ADAEF1-65ED-4509-A757-C1E47840B4B8}" type="slidenum">
              <a:rPr lang="en-US" smtClean="0"/>
              <a:t>9</a:t>
            </a:fld>
            <a:endParaRPr lang="en-US"/>
          </a:p>
        </p:txBody>
      </p:sp>
      <p:grpSp>
        <p:nvGrpSpPr>
          <p:cNvPr id="75" name="Group 74"/>
          <p:cNvGrpSpPr/>
          <p:nvPr/>
        </p:nvGrpSpPr>
        <p:grpSpPr>
          <a:xfrm>
            <a:off x="819304" y="3026860"/>
            <a:ext cx="2039112" cy="438912"/>
            <a:chOff x="5122" y="4114796"/>
            <a:chExt cx="2620104" cy="434362"/>
          </a:xfrm>
          <a:solidFill>
            <a:schemeClr val="bg1">
              <a:lumMod val="65000"/>
            </a:schemeClr>
          </a:solidFill>
        </p:grpSpPr>
        <p:sp>
          <p:nvSpPr>
            <p:cNvPr id="76" name="Rectangle 75"/>
            <p:cNvSpPr/>
            <p:nvPr/>
          </p:nvSpPr>
          <p:spPr>
            <a:xfrm>
              <a:off x="5122" y="4114796"/>
              <a:ext cx="2620104" cy="434362"/>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7" name="TextBox 76"/>
            <p:cNvSpPr txBox="1"/>
            <p:nvPr/>
          </p:nvSpPr>
          <p:spPr>
            <a:xfrm>
              <a:off x="5122" y="4114796"/>
              <a:ext cx="2620104" cy="434362"/>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dirty="0"/>
                <a:t>Establish Develop Cloud Migration Principles</a:t>
              </a:r>
              <a:endParaRPr lang="en-US" sz="1400" kern="1200" dirty="0"/>
            </a:p>
          </p:txBody>
        </p:sp>
      </p:grpSp>
      <p:grpSp>
        <p:nvGrpSpPr>
          <p:cNvPr id="78" name="Group 77"/>
          <p:cNvGrpSpPr/>
          <p:nvPr/>
        </p:nvGrpSpPr>
        <p:grpSpPr>
          <a:xfrm>
            <a:off x="3183148" y="2959499"/>
            <a:ext cx="8357616" cy="573634"/>
            <a:chOff x="3358855" y="4094435"/>
            <a:chExt cx="7126683" cy="492466"/>
          </a:xfrm>
          <a:solidFill>
            <a:schemeClr val="accent5"/>
          </a:solidFill>
        </p:grpSpPr>
        <p:sp>
          <p:nvSpPr>
            <p:cNvPr id="79" name="Rectangle 78"/>
            <p:cNvSpPr/>
            <p:nvPr/>
          </p:nvSpPr>
          <p:spPr>
            <a:xfrm>
              <a:off x="3358855" y="4094435"/>
              <a:ext cx="7126683" cy="475083"/>
            </a:xfrm>
            <a:prstGeom prst="rect">
              <a:avLst/>
            </a:prstGeom>
            <a:grpFill/>
          </p:spPr>
          <p:style>
            <a:lnRef idx="2">
              <a:schemeClr val="lt1">
                <a:hueOff val="0"/>
                <a:satOff val="0"/>
                <a:lumOff val="0"/>
                <a:alphaOff val="0"/>
              </a:schemeClr>
            </a:lnRef>
            <a:fillRef idx="1">
              <a:scrgbClr r="0" g="0" b="0"/>
            </a:fillRef>
            <a:effectRef idx="0">
              <a:schemeClr val="accent5">
                <a:hueOff val="-5406834"/>
                <a:satOff val="-13935"/>
                <a:lumOff val="-9412"/>
                <a:alphaOff val="0"/>
              </a:schemeClr>
            </a:effectRef>
            <a:fontRef idx="minor">
              <a:schemeClr val="lt1"/>
            </a:fontRef>
          </p:style>
        </p:sp>
        <p:sp>
          <p:nvSpPr>
            <p:cNvPr id="80" name="TextBox 79"/>
            <p:cNvSpPr txBox="1"/>
            <p:nvPr/>
          </p:nvSpPr>
          <p:spPr>
            <a:xfrm>
              <a:off x="3358855" y="4094435"/>
              <a:ext cx="7126683" cy="4924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The team will follow the principles of </a:t>
              </a:r>
              <a:r>
                <a:rPr lang="en-US" sz="1200" i="1" kern="1200" dirty="0"/>
                <a:t>go fast, push the boundaries, </a:t>
              </a:r>
              <a:r>
                <a:rPr lang="en-US" sz="1200" kern="1200" dirty="0"/>
                <a:t>make</a:t>
              </a:r>
              <a:r>
                <a:rPr lang="en-US" sz="1200" i="1" kern="1200" dirty="0"/>
                <a:t> data-driven decisions, simplify, </a:t>
              </a:r>
              <a:r>
                <a:rPr lang="en-US" sz="1200" kern="1200" dirty="0"/>
                <a:t>and</a:t>
              </a:r>
              <a:r>
                <a:rPr lang="en-US" sz="1200" i="1" kern="1200" dirty="0"/>
                <a:t> communicate</a:t>
              </a:r>
              <a:endParaRPr lang="en-US" sz="1200" kern="1200" dirty="0"/>
            </a:p>
          </p:txBody>
        </p:sp>
      </p:grpSp>
      <p:cxnSp>
        <p:nvCxnSpPr>
          <p:cNvPr id="81" name="Straight Connector 80"/>
          <p:cNvCxnSpPr>
            <a:stCxn id="77" idx="3"/>
            <a:endCxn id="80" idx="1"/>
          </p:cNvCxnSpPr>
          <p:nvPr/>
        </p:nvCxnSpPr>
        <p:spPr>
          <a:xfrm>
            <a:off x="2858416" y="3246316"/>
            <a:ext cx="3247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19304" y="1793838"/>
            <a:ext cx="2039112" cy="501187"/>
          </a:xfrm>
          <a:prstGeom prst="rect">
            <a:avLst/>
          </a:prstGeom>
          <a:solidFill>
            <a:schemeClr val="bg1">
              <a:lumMod val="6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8" name="TextBox 87"/>
          <p:cNvSpPr txBox="1"/>
          <p:nvPr/>
        </p:nvSpPr>
        <p:spPr>
          <a:xfrm>
            <a:off x="819304" y="1793838"/>
            <a:ext cx="2039112" cy="501187"/>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b="1" kern="1200" dirty="0"/>
              <a:t>Assemble Cloud Governance Teams</a:t>
            </a:r>
          </a:p>
        </p:txBody>
      </p:sp>
      <p:sp>
        <p:nvSpPr>
          <p:cNvPr id="89" name="Rectangle 88"/>
          <p:cNvSpPr/>
          <p:nvPr/>
        </p:nvSpPr>
        <p:spPr>
          <a:xfrm>
            <a:off x="3183148" y="1406711"/>
            <a:ext cx="8357616" cy="735304"/>
          </a:xfrm>
          <a:prstGeom prst="rect">
            <a:avLst/>
          </a:prstGeom>
          <a:solidFill>
            <a:schemeClr val="accent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0" name="TextBox 89"/>
          <p:cNvSpPr txBox="1"/>
          <p:nvPr/>
        </p:nvSpPr>
        <p:spPr>
          <a:xfrm>
            <a:off x="3183148" y="1427795"/>
            <a:ext cx="8357616" cy="1233272"/>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r>
              <a:rPr lang="en-US" sz="1100" dirty="0"/>
              <a:t>The teams will be comprised of Executive Committee, Steering Committee, Working Group, and Cloud Product teams. The detailed responsibilities of each group are specified in separate slides. However, in a nutshell -</a:t>
            </a:r>
          </a:p>
          <a:p>
            <a:pPr marL="112713" lvl="0" indent="-112713">
              <a:buFont typeface="Courier New" panose="02070309020205020404" pitchFamily="49" charset="0"/>
              <a:buChar char="o"/>
            </a:pPr>
            <a:r>
              <a:rPr lang="en-US" sz="1100" dirty="0"/>
              <a:t>Executive Committee provides overall direction and guidance and aligns organization’s goals and objective to the outcome</a:t>
            </a:r>
          </a:p>
          <a:p>
            <a:pPr marL="112713" lvl="0" indent="-112713">
              <a:buFont typeface="Courier New" panose="02070309020205020404" pitchFamily="49" charset="0"/>
              <a:buChar char="o"/>
            </a:pPr>
            <a:r>
              <a:rPr lang="en-US" sz="1100" dirty="0"/>
              <a:t>Steering Committee reviews ACE security posture, finalize policies and provide approvals</a:t>
            </a:r>
          </a:p>
          <a:p>
            <a:pPr marL="112713" lvl="0" indent="-112713">
              <a:buFont typeface="Courier New" panose="02070309020205020404" pitchFamily="49" charset="0"/>
              <a:buChar char="o"/>
            </a:pPr>
            <a:r>
              <a:rPr lang="en-US" sz="1100" dirty="0"/>
              <a:t>Working Group is the cloud SME group that develops policies, procedures, reference architectures, templates and roadmaps</a:t>
            </a:r>
          </a:p>
          <a:p>
            <a:pPr marL="112713" lvl="0" indent="-112713">
              <a:buFont typeface="Courier New" panose="02070309020205020404" pitchFamily="49" charset="0"/>
              <a:buChar char="o"/>
            </a:pPr>
            <a:r>
              <a:rPr lang="en-US" sz="1100" dirty="0"/>
              <a:t>Cloud Product Teams develop components and products to be deployed. Configurations and operations support, diagnose and resolve issues and operational insights</a:t>
            </a:r>
          </a:p>
        </p:txBody>
      </p:sp>
      <p:cxnSp>
        <p:nvCxnSpPr>
          <p:cNvPr id="91" name="Straight Connector 90"/>
          <p:cNvCxnSpPr>
            <a:stCxn id="88" idx="3"/>
            <a:endCxn id="90" idx="1"/>
          </p:cNvCxnSpPr>
          <p:nvPr/>
        </p:nvCxnSpPr>
        <p:spPr>
          <a:xfrm flipV="1">
            <a:off x="2858416" y="2044431"/>
            <a:ext cx="324732"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672870" y="8730063"/>
            <a:ext cx="2042961" cy="657932"/>
          </a:xfrm>
          <a:prstGeom prst="rect">
            <a:avLst/>
          </a:prstGeom>
          <a:solidFill>
            <a:schemeClr val="accent2">
              <a:lumMod val="60000"/>
              <a:lumOff val="4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8" name="TextBox 97"/>
          <p:cNvSpPr txBox="1"/>
          <p:nvPr/>
        </p:nvSpPr>
        <p:spPr>
          <a:xfrm>
            <a:off x="672870" y="8712959"/>
            <a:ext cx="2042961" cy="657932"/>
          </a:xfrm>
          <a:prstGeom prst="rect">
            <a:avLst/>
          </a:prstGeom>
          <a:solidFill>
            <a:schemeClr val="accent2">
              <a:lumMod val="60000"/>
              <a:lumOff val="40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b="1" kern="1200" dirty="0"/>
              <a:t>Assign a dedicated Cloud Architect and a Cloud Core Team</a:t>
            </a:r>
          </a:p>
        </p:txBody>
      </p:sp>
      <p:sp>
        <p:nvSpPr>
          <p:cNvPr id="99" name="Rectangle 98"/>
          <p:cNvSpPr/>
          <p:nvPr/>
        </p:nvSpPr>
        <p:spPr>
          <a:xfrm>
            <a:off x="3229243" y="8717054"/>
            <a:ext cx="8357617" cy="735569"/>
          </a:xfrm>
          <a:prstGeom prst="rect">
            <a:avLst/>
          </a:prstGeom>
          <a:solidFill>
            <a:srgbClr val="002060"/>
          </a:solidFill>
        </p:spPr>
        <p:style>
          <a:lnRef idx="2">
            <a:schemeClr val="lt1">
              <a:hueOff val="0"/>
              <a:satOff val="0"/>
              <a:lumOff val="0"/>
              <a:alphaOff val="0"/>
            </a:schemeClr>
          </a:lnRef>
          <a:fillRef idx="1">
            <a:scrgbClr r="0" g="0" b="0"/>
          </a:fillRef>
          <a:effectRef idx="0">
            <a:schemeClr val="accent5">
              <a:hueOff val="-5406834"/>
              <a:satOff val="-13935"/>
              <a:lumOff val="-9412"/>
              <a:alphaOff val="0"/>
            </a:schemeClr>
          </a:effectRef>
          <a:fontRef idx="minor">
            <a:schemeClr val="lt1"/>
          </a:fontRef>
        </p:style>
      </p:sp>
      <p:sp>
        <p:nvSpPr>
          <p:cNvPr id="100" name="TextBox 99"/>
          <p:cNvSpPr txBox="1"/>
          <p:nvPr/>
        </p:nvSpPr>
        <p:spPr>
          <a:xfrm>
            <a:off x="3229244" y="8631227"/>
            <a:ext cx="8357616" cy="821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The cloud architect will direct a cloud core team to address organizational transformation </a:t>
            </a:r>
          </a:p>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The primary responsibility is to instill a cultural re-orientation toward the cloud</a:t>
            </a:r>
          </a:p>
          <a:p>
            <a:pPr marL="114300" lvl="1" indent="-114300" algn="l" defTabSz="666750">
              <a:lnSpc>
                <a:spcPct val="90000"/>
              </a:lnSpc>
              <a:spcBef>
                <a:spcPct val="0"/>
              </a:spcBef>
              <a:spcAft>
                <a:spcPct val="15000"/>
              </a:spcAft>
              <a:buFont typeface="Courier New" panose="02070309020205020404" pitchFamily="49" charset="0"/>
              <a:buChar char="o"/>
            </a:pPr>
            <a:r>
              <a:rPr lang="en-US" sz="1200" kern="1200" dirty="0"/>
              <a:t>The architect will not conduct all the cloud transformation, but he/she will orchestrate the changes</a:t>
            </a:r>
          </a:p>
        </p:txBody>
      </p:sp>
      <p:cxnSp>
        <p:nvCxnSpPr>
          <p:cNvPr id="101" name="Straight Connector 100"/>
          <p:cNvCxnSpPr>
            <a:stCxn id="98" idx="3"/>
            <a:endCxn id="100" idx="1"/>
          </p:cNvCxnSpPr>
          <p:nvPr/>
        </p:nvCxnSpPr>
        <p:spPr>
          <a:xfrm>
            <a:off x="2715831" y="9041925"/>
            <a:ext cx="513413"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819304" y="4213434"/>
            <a:ext cx="2039112" cy="438912"/>
            <a:chOff x="5122" y="737997"/>
            <a:chExt cx="2620104" cy="257400"/>
          </a:xfrm>
          <a:solidFill>
            <a:schemeClr val="bg1">
              <a:lumMod val="65000"/>
            </a:schemeClr>
          </a:solidFill>
        </p:grpSpPr>
        <p:sp>
          <p:nvSpPr>
            <p:cNvPr id="103" name="Rectangle 102"/>
            <p:cNvSpPr/>
            <p:nvPr/>
          </p:nvSpPr>
          <p:spPr>
            <a:xfrm>
              <a:off x="5122" y="737997"/>
              <a:ext cx="2620104" cy="257400"/>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 name="TextBox 103"/>
            <p:cNvSpPr txBox="1"/>
            <p:nvPr/>
          </p:nvSpPr>
          <p:spPr>
            <a:xfrm>
              <a:off x="5122" y="737997"/>
              <a:ext cx="2620104" cy="257400"/>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dirty="0"/>
                <a:t>Governance &amp; security Policies</a:t>
              </a:r>
              <a:endParaRPr lang="en-US" sz="1400" kern="1200" dirty="0"/>
            </a:p>
          </p:txBody>
        </p:sp>
      </p:grpSp>
      <p:sp>
        <p:nvSpPr>
          <p:cNvPr id="106" name="Rectangle 105"/>
          <p:cNvSpPr/>
          <p:nvPr/>
        </p:nvSpPr>
        <p:spPr>
          <a:xfrm>
            <a:off x="3183148" y="3881881"/>
            <a:ext cx="8357616" cy="1303139"/>
          </a:xfrm>
          <a:prstGeom prst="rect">
            <a:avLst/>
          </a:pr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7" name="TextBox 106"/>
          <p:cNvSpPr txBox="1"/>
          <p:nvPr/>
        </p:nvSpPr>
        <p:spPr>
          <a:xfrm>
            <a:off x="3183148" y="3772715"/>
            <a:ext cx="8357616" cy="1320351"/>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ACE team will review and revise its governance and security policies. Governance methods that worked for traditional on-premises systems possibly won't work for the cloud</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We will rely less on internal security and control, and more on the selected cloud provider's offerings</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The team will ensure the cloud governance, data governance, financial governance, and security responsibilities on various service models</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ACE team will define and implement change management governance policies</a:t>
            </a:r>
          </a:p>
        </p:txBody>
      </p:sp>
      <p:cxnSp>
        <p:nvCxnSpPr>
          <p:cNvPr id="108" name="Straight Connector 107"/>
          <p:cNvCxnSpPr>
            <a:stCxn id="104" idx="3"/>
            <a:endCxn id="107" idx="1"/>
          </p:cNvCxnSpPr>
          <p:nvPr/>
        </p:nvCxnSpPr>
        <p:spPr>
          <a:xfrm>
            <a:off x="2858416" y="4432890"/>
            <a:ext cx="324732" cy="1"/>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819304" y="5516825"/>
            <a:ext cx="2039112" cy="438912"/>
            <a:chOff x="5122" y="1975272"/>
            <a:chExt cx="2620104" cy="257400"/>
          </a:xfrm>
          <a:solidFill>
            <a:schemeClr val="bg1">
              <a:lumMod val="65000"/>
            </a:schemeClr>
          </a:solidFill>
        </p:grpSpPr>
        <p:sp>
          <p:nvSpPr>
            <p:cNvPr id="110" name="Rectangle 109"/>
            <p:cNvSpPr/>
            <p:nvPr/>
          </p:nvSpPr>
          <p:spPr>
            <a:xfrm>
              <a:off x="5122" y="1975272"/>
              <a:ext cx="2620104" cy="257400"/>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1" name="TextBox 110"/>
            <p:cNvSpPr txBox="1"/>
            <p:nvPr/>
          </p:nvSpPr>
          <p:spPr>
            <a:xfrm>
              <a:off x="5122" y="1975272"/>
              <a:ext cx="2620104" cy="257400"/>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marL="0" lvl="0" indent="0" algn="ctr" defTabSz="577850">
                <a:lnSpc>
                  <a:spcPct val="90000"/>
                </a:lnSpc>
                <a:spcBef>
                  <a:spcPct val="0"/>
                </a:spcBef>
                <a:spcAft>
                  <a:spcPct val="35000"/>
                </a:spcAft>
                <a:buFont typeface="Symbol" panose="05050102010706020507" pitchFamily="18" charset="2"/>
                <a:buNone/>
              </a:pPr>
              <a:r>
                <a:rPr lang="en-US" sz="1400" b="1" kern="1200"/>
                <a:t>Security</a:t>
              </a:r>
              <a:endParaRPr lang="en-US" sz="1400" kern="1200"/>
            </a:p>
          </p:txBody>
        </p:sp>
      </p:grpSp>
      <p:grpSp>
        <p:nvGrpSpPr>
          <p:cNvPr id="112" name="Group 111"/>
          <p:cNvGrpSpPr/>
          <p:nvPr/>
        </p:nvGrpSpPr>
        <p:grpSpPr>
          <a:xfrm>
            <a:off x="3183148" y="5362073"/>
            <a:ext cx="8357616" cy="748416"/>
            <a:chOff x="3358855" y="1653522"/>
            <a:chExt cx="7126683" cy="748416"/>
          </a:xfrm>
          <a:solidFill>
            <a:srgbClr val="7030A0"/>
          </a:solidFill>
        </p:grpSpPr>
        <p:sp>
          <p:nvSpPr>
            <p:cNvPr id="113" name="Rectangle 112"/>
            <p:cNvSpPr/>
            <p:nvPr/>
          </p:nvSpPr>
          <p:spPr>
            <a:xfrm>
              <a:off x="3358855" y="1653522"/>
              <a:ext cx="7126683" cy="710159"/>
            </a:xfrm>
            <a:prstGeom prst="rect">
              <a:avLst/>
            </a:prstGeom>
            <a:grpFill/>
          </p:spPr>
          <p:style>
            <a:lnRef idx="2">
              <a:schemeClr val="lt1">
                <a:hueOff val="0"/>
                <a:satOff val="0"/>
                <a:lumOff val="0"/>
                <a:alphaOff val="0"/>
              </a:schemeClr>
            </a:lnRef>
            <a:fillRef idx="1">
              <a:schemeClr val="accent5">
                <a:hueOff val="-1351709"/>
                <a:satOff val="-3484"/>
                <a:lumOff val="-2353"/>
                <a:alphaOff val="0"/>
              </a:schemeClr>
            </a:fillRef>
            <a:effectRef idx="0">
              <a:schemeClr val="accent5">
                <a:hueOff val="-1351709"/>
                <a:satOff val="-3484"/>
                <a:lumOff val="-2353"/>
                <a:alphaOff val="0"/>
              </a:schemeClr>
            </a:effectRef>
            <a:fontRef idx="minor">
              <a:schemeClr val="lt1"/>
            </a:fontRef>
          </p:style>
        </p:sp>
        <p:sp>
          <p:nvSpPr>
            <p:cNvPr id="114" name="TextBox 113"/>
            <p:cNvSpPr txBox="1"/>
            <p:nvPr/>
          </p:nvSpPr>
          <p:spPr>
            <a:xfrm>
              <a:off x="3358855" y="1680492"/>
              <a:ext cx="7126683" cy="7214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ACE will thoroughly assess business risks for apps moving to the cloud</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All dimensions of security policies will be re-evaluated to determine whether they need to be updated</a:t>
              </a:r>
            </a:p>
            <a:p>
              <a:pPr marL="114300" lvl="1" indent="-114300" algn="l" defTabSz="577850">
                <a:lnSpc>
                  <a:spcPct val="90000"/>
                </a:lnSpc>
                <a:spcBef>
                  <a:spcPct val="0"/>
                </a:spcBef>
                <a:spcAft>
                  <a:spcPct val="15000"/>
                </a:spcAft>
                <a:buFont typeface="Courier New" panose="02070309020205020404" pitchFamily="49" charset="0"/>
                <a:buChar char="o"/>
              </a:pPr>
              <a:r>
                <a:rPr lang="en-US" sz="1200" kern="1200" dirty="0"/>
                <a:t>Provider security controls, such as firewalls, role-based access controls, encryption or tokenization will also be fully understood</a:t>
              </a:r>
            </a:p>
          </p:txBody>
        </p:sp>
      </p:grpSp>
      <p:cxnSp>
        <p:nvCxnSpPr>
          <p:cNvPr id="115" name="Straight Connector 114"/>
          <p:cNvCxnSpPr>
            <a:stCxn id="111" idx="3"/>
            <a:endCxn id="114" idx="1"/>
          </p:cNvCxnSpPr>
          <p:nvPr/>
        </p:nvCxnSpPr>
        <p:spPr>
          <a:xfrm>
            <a:off x="2858416" y="5736281"/>
            <a:ext cx="324732" cy="13485"/>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729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12327</TotalTime>
  <Words>6908</Words>
  <Application>Microsoft Office PowerPoint</Application>
  <PresentationFormat>Widescreen</PresentationFormat>
  <Paragraphs>934</Paragraphs>
  <Slides>52</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Arial</vt:lpstr>
      <vt:lpstr>Calibri</vt:lpstr>
      <vt:lpstr>Calibri Light</vt:lpstr>
      <vt:lpstr>Century Gothic</vt:lpstr>
      <vt:lpstr>Courier New</vt:lpstr>
      <vt:lpstr>Myriad Pro Regular</vt:lpstr>
      <vt:lpstr>Rockwell</vt:lpstr>
      <vt:lpstr>Segoe Print</vt:lpstr>
      <vt:lpstr>Symbol</vt:lpstr>
      <vt:lpstr>Times New Roman</vt:lpstr>
      <vt:lpstr>Wingdings</vt:lpstr>
      <vt:lpstr>Office Theme</vt:lpstr>
      <vt:lpstr>1_Office Theme</vt:lpstr>
      <vt:lpstr>ACE - Cloud Adoption Strategy</vt:lpstr>
      <vt:lpstr>Table of Contents</vt:lpstr>
      <vt:lpstr>Definitions</vt:lpstr>
      <vt:lpstr>PowerPoint Presentation</vt:lpstr>
      <vt:lpstr>PowerPoint Presentation</vt:lpstr>
      <vt:lpstr>PowerPoint Presentation</vt:lpstr>
      <vt:lpstr>Adoption Model</vt:lpstr>
      <vt:lpstr>Business Strategy Definition</vt:lpstr>
      <vt:lpstr>PowerPoint Presentation</vt:lpstr>
      <vt:lpstr>PowerPoint Presentation</vt:lpstr>
      <vt:lpstr>PowerPoint Presentation</vt:lpstr>
      <vt:lpstr>PowerPoint Presentation</vt:lpstr>
      <vt:lpstr>Analysis &amp; Classification of Workload (cont’d)</vt:lpstr>
      <vt:lpstr>PowerPoint Presentation</vt:lpstr>
      <vt:lpstr>Analysis &amp; Classification of Workload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Cheema.Baldev</dc:creator>
  <cp:lastModifiedBy>Dave Cheema</cp:lastModifiedBy>
  <cp:revision>851</cp:revision>
  <cp:lastPrinted>2018-09-10T15:56:43Z</cp:lastPrinted>
  <dcterms:created xsi:type="dcterms:W3CDTF">2018-04-11T21:05:53Z</dcterms:created>
  <dcterms:modified xsi:type="dcterms:W3CDTF">2022-03-30T02:53:31Z</dcterms:modified>
</cp:coreProperties>
</file>